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60" r:id="rId1"/>
  </p:sldMasterIdLst>
  <p:sldIdLst>
    <p:sldId id="312" r:id="rId2"/>
    <p:sldId id="272" r:id="rId3"/>
    <p:sldId id="257" r:id="rId4"/>
    <p:sldId id="258" r:id="rId5"/>
    <p:sldId id="259" r:id="rId6"/>
    <p:sldId id="268" r:id="rId7"/>
    <p:sldId id="266" r:id="rId8"/>
    <p:sldId id="265" r:id="rId9"/>
    <p:sldId id="264" r:id="rId10"/>
    <p:sldId id="263" r:id="rId11"/>
    <p:sldId id="298" r:id="rId12"/>
    <p:sldId id="262" r:id="rId13"/>
    <p:sldId id="261" r:id="rId14"/>
    <p:sldId id="285" r:id="rId15"/>
    <p:sldId id="284" r:id="rId16"/>
    <p:sldId id="283" r:id="rId17"/>
    <p:sldId id="301" r:id="rId18"/>
    <p:sldId id="300" r:id="rId19"/>
    <p:sldId id="302" r:id="rId20"/>
    <p:sldId id="303" r:id="rId21"/>
    <p:sldId id="275" r:id="rId22"/>
    <p:sldId id="304" r:id="rId23"/>
    <p:sldId id="308" r:id="rId24"/>
    <p:sldId id="296" r:id="rId25"/>
    <p:sldId id="307" r:id="rId26"/>
    <p:sldId id="306" r:id="rId27"/>
    <p:sldId id="305" r:id="rId28"/>
    <p:sldId id="295" r:id="rId29"/>
    <p:sldId id="294" r:id="rId30"/>
    <p:sldId id="293" r:id="rId31"/>
    <p:sldId id="292" r:id="rId32"/>
    <p:sldId id="291" r:id="rId33"/>
    <p:sldId id="290" r:id="rId34"/>
    <p:sldId id="288" r:id="rId35"/>
    <p:sldId id="286" r:id="rId36"/>
    <p:sldId id="287" r:id="rId37"/>
    <p:sldId id="309" r:id="rId38"/>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3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30" name="Date Placeholder 29"/>
          <p:cNvSpPr>
            <a:spLocks noGrp="1"/>
          </p:cNvSpPr>
          <p:nvPr>
            <p:ph type="dt" sz="half" idx="10"/>
          </p:nvPr>
        </p:nvSpPr>
        <p:spPr/>
        <p:txBody>
          <a:bodyPr/>
          <a:lstStyle/>
          <a:p>
            <a:fld id="{4FC31EBE-3421-4E1D-876D-975E93B60D06}" type="datetimeFigureOut">
              <a:rPr lang="tr-TR" smtClean="0"/>
              <a:t>25.04.2016</a:t>
            </a:fld>
            <a:endParaRPr lang="tr-TR"/>
          </a:p>
        </p:txBody>
      </p:sp>
      <p:sp>
        <p:nvSpPr>
          <p:cNvPr id="19" name="Footer Placeholder 18"/>
          <p:cNvSpPr>
            <a:spLocks noGrp="1"/>
          </p:cNvSpPr>
          <p:nvPr>
            <p:ph type="ftr" sz="quarter" idx="11"/>
          </p:nvPr>
        </p:nvSpPr>
        <p:spPr/>
        <p:txBody>
          <a:bodyPr/>
          <a:lstStyle/>
          <a:p>
            <a:endParaRPr lang="tr-TR"/>
          </a:p>
        </p:txBody>
      </p:sp>
      <p:sp>
        <p:nvSpPr>
          <p:cNvPr id="27" name="Slide Number Placeholder 26"/>
          <p:cNvSpPr>
            <a:spLocks noGrp="1"/>
          </p:cNvSpPr>
          <p:nvPr>
            <p:ph type="sldNum" sz="quarter" idx="12"/>
          </p:nvPr>
        </p:nvSpPr>
        <p:spPr/>
        <p:txBody>
          <a:bodyPr/>
          <a:lstStyle/>
          <a:p>
            <a:fld id="{91A1FFB5-08DE-4665-80EC-1F34AE72F77D}" type="slidenum">
              <a:rPr lang="tr-TR" smtClean="0"/>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r-TR" smtClean="0"/>
              <a:t>Asıl başlık stili için tıklatın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4FC31EBE-3421-4E1D-876D-975E93B60D06}" type="datetimeFigureOut">
              <a:rPr lang="tr-TR" smtClean="0"/>
              <a:t>25.04.2016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1A1FFB5-08DE-4665-80EC-1F34AE72F77D}"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tr-TR" smtClean="0"/>
              <a:t>Asıl başlık stili için tıklatın</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4FC31EBE-3421-4E1D-876D-975E93B60D06}" type="datetimeFigureOut">
              <a:rPr lang="tr-TR" smtClean="0"/>
              <a:t>25.04.2016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1A1FFB5-08DE-4665-80EC-1F34AE72F77D}"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r-TR" smtClean="0"/>
              <a:t>Asıl başlık stili için tıklatın</a:t>
            </a:r>
            <a:endParaRPr kumimoji="0" lang="en-US"/>
          </a:p>
        </p:txBody>
      </p:sp>
      <p:sp>
        <p:nvSpPr>
          <p:cNvPr id="3" name="Content Placeholder 2"/>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4FC31EBE-3421-4E1D-876D-975E93B60D06}" type="datetimeFigureOut">
              <a:rPr lang="tr-TR" smtClean="0"/>
              <a:t>25.04.2016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1A1FFB5-08DE-4665-80EC-1F34AE72F77D}" type="slidenum">
              <a:rPr lang="tr-TR" smtClean="0"/>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Date Placeholder 3"/>
          <p:cNvSpPr>
            <a:spLocks noGrp="1"/>
          </p:cNvSpPr>
          <p:nvPr>
            <p:ph type="dt" sz="half" idx="10"/>
          </p:nvPr>
        </p:nvSpPr>
        <p:spPr/>
        <p:txBody>
          <a:bodyPr/>
          <a:lstStyle/>
          <a:p>
            <a:fld id="{4FC31EBE-3421-4E1D-876D-975E93B60D06}" type="datetimeFigureOut">
              <a:rPr lang="tr-TR" smtClean="0"/>
              <a:t>25.04.2016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1A1FFB5-08DE-4665-80EC-1F34AE72F77D}" type="slidenum">
              <a:rPr lang="tr-TR" smtClean="0"/>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tr-TR" smtClean="0"/>
              <a:t>Asıl başlık stili için tıklatın</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Date Placeholder 4"/>
          <p:cNvSpPr>
            <a:spLocks noGrp="1"/>
          </p:cNvSpPr>
          <p:nvPr>
            <p:ph type="dt" sz="half" idx="10"/>
          </p:nvPr>
        </p:nvSpPr>
        <p:spPr/>
        <p:txBody>
          <a:bodyPr/>
          <a:lstStyle/>
          <a:p>
            <a:fld id="{4FC31EBE-3421-4E1D-876D-975E93B60D06}" type="datetimeFigureOut">
              <a:rPr lang="tr-TR" smtClean="0"/>
              <a:t>25.04.2016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1A1FFB5-08DE-4665-80EC-1F34AE72F77D}" type="slidenum">
              <a:rPr lang="tr-TR" smtClean="0"/>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tr-TR" smtClean="0"/>
              <a:t>Asıl başlık stili için tıklatın</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Date Placeholder 6"/>
          <p:cNvSpPr>
            <a:spLocks noGrp="1"/>
          </p:cNvSpPr>
          <p:nvPr>
            <p:ph type="dt" sz="half" idx="10"/>
          </p:nvPr>
        </p:nvSpPr>
        <p:spPr/>
        <p:txBody>
          <a:bodyPr/>
          <a:lstStyle/>
          <a:p>
            <a:fld id="{4FC31EBE-3421-4E1D-876D-975E93B60D06}" type="datetimeFigureOut">
              <a:rPr lang="tr-TR" smtClean="0"/>
              <a:t>25.04.2016</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91A1FFB5-08DE-4665-80EC-1F34AE72F77D}"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Date Placeholder 2"/>
          <p:cNvSpPr>
            <a:spLocks noGrp="1"/>
          </p:cNvSpPr>
          <p:nvPr>
            <p:ph type="dt" sz="half" idx="10"/>
          </p:nvPr>
        </p:nvSpPr>
        <p:spPr/>
        <p:txBody>
          <a:bodyPr/>
          <a:lstStyle/>
          <a:p>
            <a:fld id="{4FC31EBE-3421-4E1D-876D-975E93B60D06}" type="datetimeFigureOut">
              <a:rPr lang="tr-TR" smtClean="0"/>
              <a:t>25.04.2016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91A1FFB5-08DE-4665-80EC-1F34AE72F77D}"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C31EBE-3421-4E1D-876D-975E93B60D06}" type="datetimeFigureOut">
              <a:rPr lang="tr-TR" smtClean="0"/>
              <a:t>25.04.2016</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91A1FFB5-08DE-4665-80EC-1F34AE72F77D}"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smtClean="0"/>
              <a:t>Asıl metin stillerini düzenlemek için tıklatın</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Date Placeholder 4"/>
          <p:cNvSpPr>
            <a:spLocks noGrp="1"/>
          </p:cNvSpPr>
          <p:nvPr>
            <p:ph type="dt" sz="half" idx="10"/>
          </p:nvPr>
        </p:nvSpPr>
        <p:spPr/>
        <p:txBody>
          <a:bodyPr/>
          <a:lstStyle/>
          <a:p>
            <a:fld id="{4FC31EBE-3421-4E1D-876D-975E93B60D06}" type="datetimeFigureOut">
              <a:rPr lang="tr-TR" smtClean="0"/>
              <a:t>25.04.2016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1A1FFB5-08DE-4665-80EC-1F34AE72F77D}" type="slidenum">
              <a:rPr lang="tr-TR" smtClean="0"/>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r-TR" smtClean="0"/>
              <a:t>Asıl başlık stili için tıklatın</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Date Placeholder 4"/>
          <p:cNvSpPr>
            <a:spLocks noGrp="1"/>
          </p:cNvSpPr>
          <p:nvPr>
            <p:ph type="dt" sz="half" idx="10"/>
          </p:nvPr>
        </p:nvSpPr>
        <p:spPr/>
        <p:txBody>
          <a:bodyPr/>
          <a:lstStyle/>
          <a:p>
            <a:fld id="{4FC31EBE-3421-4E1D-876D-975E93B60D06}" type="datetimeFigureOut">
              <a:rPr lang="tr-TR" smtClean="0"/>
              <a:t>25.04.2016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a:xfrm>
            <a:off x="8077200" y="6356350"/>
            <a:ext cx="609600" cy="365125"/>
          </a:xfrm>
        </p:spPr>
        <p:txBody>
          <a:bodyPr/>
          <a:lstStyle/>
          <a:p>
            <a:fld id="{91A1FFB5-08DE-4665-80EC-1F34AE72F77D}" type="slidenum">
              <a:rPr lang="tr-TR" smtClean="0"/>
              <a:t>‹#›</a:t>
            </a:fld>
            <a:endParaRPr lang="tr-T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smtClean="0"/>
              <a:t>Resim eklemek için simgeyi tıklatın</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r-TR" smtClean="0"/>
              <a:t>Asıl başlık stili için tıklatın</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FC31EBE-3421-4E1D-876D-975E93B60D06}" type="datetimeFigureOut">
              <a:rPr lang="tr-TR" smtClean="0"/>
              <a:t>25.04.2016</a:t>
            </a:fld>
            <a:endParaRPr lang="tr-T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r-T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1A1FFB5-08DE-4665-80EC-1F34AE72F77D}" type="slidenum">
              <a:rPr lang="tr-TR" smtClean="0"/>
              <a:t>‹#›</a:t>
            </a:fld>
            <a:endParaRPr lang="tr-T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5" name="Text Box 5"/>
          <p:cNvSpPr txBox="1">
            <a:spLocks noChangeArrowheads="1"/>
          </p:cNvSpPr>
          <p:nvPr/>
        </p:nvSpPr>
        <p:spPr bwMode="auto">
          <a:xfrm>
            <a:off x="899592" y="1772816"/>
            <a:ext cx="6913563" cy="1323975"/>
          </a:xfrm>
          <a:prstGeom prst="rect">
            <a:avLst/>
          </a:prstGeom>
          <a:blipFill>
            <a:blip r:embed="rId2"/>
            <a:tile tx="0" ty="0" sx="100000" sy="100000" flip="none" algn="tl"/>
          </a:blipFill>
          <a:ln>
            <a:noFill/>
          </a:ln>
          <a:effectLst/>
          <a:extLst/>
        </p:spPr>
        <p:txBody>
          <a:bodyPr>
            <a:spAutoFit/>
          </a:bodyPr>
          <a:lstStyle/>
          <a:p>
            <a:pPr algn="ctr">
              <a:spcBef>
                <a:spcPct val="50000"/>
              </a:spcBef>
              <a:defRPr/>
            </a:pPr>
            <a:r>
              <a:rPr lang="tr-TR" sz="4000" b="1" i="1" dirty="0">
                <a:solidFill>
                  <a:srgbClr val="7030A0"/>
                </a:solidFill>
                <a:effectLst>
                  <a:outerShdw blurRad="38100" dist="38100" dir="2700000" algn="tl">
                    <a:srgbClr val="FFFFFF"/>
                  </a:outerShdw>
                </a:effectLst>
                <a:latin typeface="Arial" charset="0"/>
                <a:cs typeface="Arial" charset="0"/>
              </a:rPr>
              <a:t>YILDIZLAR İLE BİR ASRA ATILAN İMZA</a:t>
            </a:r>
          </a:p>
        </p:txBody>
      </p:sp>
      <p:pic>
        <p:nvPicPr>
          <p:cNvPr id="512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9" y="3661365"/>
            <a:ext cx="2663900" cy="2504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5777009"/>
      </p:ext>
    </p:extLst>
  </p:cSld>
  <p:clrMapOvr>
    <a:masterClrMapping/>
  </p:clrMapOvr>
  <p:transition spd="slow">
    <p:wheel spokes="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2800" b="1" i="1" dirty="0" err="1"/>
              <a:t>Davutpaşa</a:t>
            </a:r>
            <a:r>
              <a:rPr lang="tr-TR" sz="2800" b="1" i="1" dirty="0"/>
              <a:t> Yerleşkesi Görünümü </a:t>
            </a:r>
            <a:endParaRPr lang="tr-TR" sz="2800"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04914" y="1935163"/>
            <a:ext cx="7334171" cy="438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33859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1753345480"/>
              </p:ext>
            </p:extLst>
          </p:nvPr>
        </p:nvGraphicFramePr>
        <p:xfrm>
          <a:off x="1187624" y="2039143"/>
          <a:ext cx="6337126" cy="3958908"/>
        </p:xfrm>
        <a:graphic>
          <a:graphicData uri="http://schemas.openxmlformats.org/drawingml/2006/table">
            <a:tbl>
              <a:tblPr firstRow="1" firstCol="1" lastRow="1" lastCol="1" bandRow="1" bandCol="1">
                <a:tableStyleId>{5C22544A-7EE6-4342-B048-85BDC9FD1C3A}</a:tableStyleId>
              </a:tblPr>
              <a:tblGrid>
                <a:gridCol w="2778114"/>
                <a:gridCol w="3559012"/>
              </a:tblGrid>
              <a:tr h="325185">
                <a:tc>
                  <a:txBody>
                    <a:bodyPr/>
                    <a:lstStyle/>
                    <a:p>
                      <a:pPr algn="l">
                        <a:spcAft>
                          <a:spcPts val="0"/>
                        </a:spcAft>
                      </a:pPr>
                      <a:r>
                        <a:rPr lang="tr-TR" sz="1200" dirty="0">
                          <a:effectLst/>
                        </a:rPr>
                        <a:t>FAKÜLTELER</a:t>
                      </a:r>
                      <a:endParaRPr lang="tr-TR" sz="1200" dirty="0">
                        <a:effectLst/>
                        <a:latin typeface="Times New Roman"/>
                        <a:ea typeface="Times New Roman"/>
                      </a:endParaRPr>
                    </a:p>
                  </a:txBody>
                  <a:tcPr marL="68580" marR="68580" marT="0" marB="0" anchor="ctr"/>
                </a:tc>
                <a:tc>
                  <a:txBody>
                    <a:bodyPr/>
                    <a:lstStyle/>
                    <a:p>
                      <a:pPr algn="l">
                        <a:spcAft>
                          <a:spcPts val="0"/>
                        </a:spcAft>
                      </a:pPr>
                      <a:r>
                        <a:rPr lang="tr-TR" sz="1200">
                          <a:effectLst/>
                        </a:rPr>
                        <a:t>BÖLÜMLER</a:t>
                      </a:r>
                      <a:endParaRPr lang="tr-TR" sz="1200">
                        <a:effectLst/>
                        <a:latin typeface="Times New Roman"/>
                        <a:ea typeface="Times New Roman"/>
                      </a:endParaRPr>
                    </a:p>
                  </a:txBody>
                  <a:tcPr marL="68580" marR="68580" marT="0" marB="0" anchor="ctr"/>
                </a:tc>
              </a:tr>
              <a:tr h="429603">
                <a:tc>
                  <a:txBody>
                    <a:bodyPr/>
                    <a:lstStyle/>
                    <a:p>
                      <a:pPr algn="l">
                        <a:spcAft>
                          <a:spcPts val="0"/>
                        </a:spcAft>
                      </a:pPr>
                      <a:r>
                        <a:rPr lang="tr-TR" sz="1200">
                          <a:effectLst/>
                        </a:rPr>
                        <a:t>Enstitüler</a:t>
                      </a:r>
                      <a:endParaRPr lang="tr-TR" sz="1200">
                        <a:effectLst/>
                        <a:latin typeface="Times New Roman"/>
                        <a:ea typeface="Times New Roman"/>
                      </a:endParaRPr>
                    </a:p>
                  </a:txBody>
                  <a:tcPr marL="68580" marR="68580" marT="0" marB="0"/>
                </a:tc>
                <a:tc>
                  <a:txBody>
                    <a:bodyPr/>
                    <a:lstStyle/>
                    <a:p>
                      <a:pPr algn="l">
                        <a:spcAft>
                          <a:spcPts val="0"/>
                        </a:spcAft>
                      </a:pPr>
                      <a:r>
                        <a:rPr lang="tr-TR" sz="1200">
                          <a:effectLst/>
                        </a:rPr>
                        <a:t>Fen Bilimleri Enstitüsü</a:t>
                      </a:r>
                    </a:p>
                    <a:p>
                      <a:pPr algn="l">
                        <a:spcAft>
                          <a:spcPts val="0"/>
                        </a:spcAft>
                      </a:pPr>
                      <a:r>
                        <a:rPr lang="tr-TR" sz="1200">
                          <a:effectLst/>
                        </a:rPr>
                        <a:t>Sosyal Bilimler Enstitüsü</a:t>
                      </a:r>
                      <a:endParaRPr lang="tr-TR" sz="1200">
                        <a:effectLst/>
                        <a:latin typeface="Times New Roman"/>
                        <a:ea typeface="Times New Roman"/>
                      </a:endParaRPr>
                    </a:p>
                  </a:txBody>
                  <a:tcPr marL="68580" marR="68580" marT="0" marB="0"/>
                </a:tc>
              </a:tr>
              <a:tr h="644404">
                <a:tc>
                  <a:txBody>
                    <a:bodyPr/>
                    <a:lstStyle/>
                    <a:p>
                      <a:pPr algn="l">
                        <a:spcAft>
                          <a:spcPts val="0"/>
                        </a:spcAft>
                      </a:pPr>
                      <a:r>
                        <a:rPr lang="tr-TR" sz="1200">
                          <a:effectLst/>
                        </a:rPr>
                        <a:t>Gemi İnşaatı ve Denizcilik Fakültesi</a:t>
                      </a:r>
                      <a:endParaRPr lang="tr-TR" sz="1200">
                        <a:effectLst/>
                        <a:latin typeface="Times New Roman"/>
                        <a:ea typeface="Times New Roman"/>
                      </a:endParaRPr>
                    </a:p>
                  </a:txBody>
                  <a:tcPr marL="68580" marR="68580" marT="0" marB="0"/>
                </a:tc>
                <a:tc>
                  <a:txBody>
                    <a:bodyPr/>
                    <a:lstStyle/>
                    <a:p>
                      <a:pPr algn="l">
                        <a:spcAft>
                          <a:spcPts val="0"/>
                        </a:spcAft>
                      </a:pPr>
                      <a:r>
                        <a:rPr lang="tr-TR" sz="1200">
                          <a:effectLst/>
                        </a:rPr>
                        <a:t>Gemi İnşaatı ve Gemi Makineleri Mühendisliği</a:t>
                      </a:r>
                    </a:p>
                    <a:p>
                      <a:pPr algn="l">
                        <a:spcAft>
                          <a:spcPts val="0"/>
                        </a:spcAft>
                      </a:pPr>
                      <a:r>
                        <a:rPr lang="tr-TR" sz="1200">
                          <a:effectLst/>
                        </a:rPr>
                        <a:t>Gemi Makineleri İşletme Mühendisliği</a:t>
                      </a:r>
                      <a:endParaRPr lang="tr-TR" sz="1200">
                        <a:effectLst/>
                        <a:latin typeface="Times New Roman"/>
                        <a:ea typeface="Times New Roman"/>
                      </a:endParaRPr>
                    </a:p>
                  </a:txBody>
                  <a:tcPr marL="68580" marR="68580" marT="0" marB="0"/>
                </a:tc>
              </a:tr>
              <a:tr h="859205">
                <a:tc>
                  <a:txBody>
                    <a:bodyPr/>
                    <a:lstStyle/>
                    <a:p>
                      <a:pPr algn="l">
                        <a:spcAft>
                          <a:spcPts val="0"/>
                        </a:spcAft>
                      </a:pPr>
                      <a:r>
                        <a:rPr lang="tr-TR" sz="1200" dirty="0">
                          <a:effectLst/>
                        </a:rPr>
                        <a:t>İktisadi ve İdari Bilimler Fakültesi </a:t>
                      </a:r>
                    </a:p>
                    <a:p>
                      <a:pPr algn="l">
                        <a:spcAft>
                          <a:spcPts val="0"/>
                        </a:spcAft>
                      </a:pPr>
                      <a:r>
                        <a:rPr lang="tr-TR" sz="1200" dirty="0">
                          <a:effectLst/>
                        </a:rPr>
                        <a:t> </a:t>
                      </a:r>
                    </a:p>
                    <a:p>
                      <a:pPr algn="l">
                        <a:spcAft>
                          <a:spcPts val="0"/>
                        </a:spcAft>
                      </a:pPr>
                      <a:r>
                        <a:rPr lang="tr-TR" sz="1200" dirty="0">
                          <a:effectLst/>
                        </a:rPr>
                        <a:t> </a:t>
                      </a:r>
                      <a:endParaRPr lang="tr-TR" sz="1200" dirty="0">
                        <a:effectLst/>
                        <a:latin typeface="Times New Roman"/>
                        <a:ea typeface="Times New Roman"/>
                      </a:endParaRPr>
                    </a:p>
                  </a:txBody>
                  <a:tcPr marL="68580" marR="68580" marT="0" marB="0"/>
                </a:tc>
                <a:tc>
                  <a:txBody>
                    <a:bodyPr/>
                    <a:lstStyle/>
                    <a:p>
                      <a:pPr algn="l">
                        <a:spcAft>
                          <a:spcPts val="0"/>
                        </a:spcAft>
                      </a:pPr>
                      <a:r>
                        <a:rPr lang="tr-TR" sz="1200" dirty="0">
                          <a:effectLst/>
                        </a:rPr>
                        <a:t>İktisat </a:t>
                      </a:r>
                    </a:p>
                    <a:p>
                      <a:pPr algn="l">
                        <a:spcAft>
                          <a:spcPts val="0"/>
                        </a:spcAft>
                      </a:pPr>
                      <a:r>
                        <a:rPr lang="tr-TR" sz="1200" dirty="0">
                          <a:effectLst/>
                        </a:rPr>
                        <a:t>İşletme </a:t>
                      </a:r>
                    </a:p>
                    <a:p>
                      <a:pPr algn="l">
                        <a:spcAft>
                          <a:spcPts val="0"/>
                        </a:spcAft>
                      </a:pPr>
                      <a:r>
                        <a:rPr lang="tr-TR" sz="1200" dirty="0">
                          <a:effectLst/>
                        </a:rPr>
                        <a:t>Siyaset Bilimi ve Uluslararası İlişkiler</a:t>
                      </a:r>
                      <a:endParaRPr lang="tr-TR" sz="1200" dirty="0">
                        <a:effectLst/>
                        <a:latin typeface="Times New Roman"/>
                        <a:ea typeface="Times New Roman"/>
                      </a:endParaRPr>
                    </a:p>
                  </a:txBody>
                  <a:tcPr marL="68580" marR="68580" marT="0" marB="0"/>
                </a:tc>
              </a:tr>
              <a:tr h="196901">
                <a:tc gridSpan="2">
                  <a:txBody>
                    <a:bodyPr/>
                    <a:lstStyle/>
                    <a:p>
                      <a:pPr algn="l">
                        <a:spcAft>
                          <a:spcPts val="0"/>
                        </a:spcAft>
                      </a:pPr>
                      <a:r>
                        <a:rPr lang="tr-TR" sz="1100" dirty="0">
                          <a:effectLst/>
                        </a:rPr>
                        <a:t>*İİBF 2015 yılı Eylül ayında </a:t>
                      </a:r>
                      <a:r>
                        <a:rPr lang="tr-TR" sz="1100" dirty="0" err="1">
                          <a:effectLst/>
                        </a:rPr>
                        <a:t>Davutpaşa</a:t>
                      </a:r>
                      <a:r>
                        <a:rPr lang="tr-TR" sz="1100" dirty="0">
                          <a:effectLst/>
                        </a:rPr>
                        <a:t> yerleşkesine taşınmıştır.</a:t>
                      </a:r>
                      <a:endParaRPr lang="tr-TR" sz="1200" dirty="0">
                        <a:effectLst/>
                        <a:latin typeface="Times New Roman"/>
                        <a:ea typeface="Times New Roman"/>
                      </a:endParaRPr>
                    </a:p>
                  </a:txBody>
                  <a:tcPr marL="68580" marR="68580" marT="0" marB="0"/>
                </a:tc>
                <a:tc hMerge="1">
                  <a:txBody>
                    <a:bodyPr/>
                    <a:lstStyle/>
                    <a:p>
                      <a:endParaRPr lang="tr-TR"/>
                    </a:p>
                  </a:txBody>
                  <a:tcPr/>
                </a:tc>
              </a:tr>
              <a:tr h="644404">
                <a:tc>
                  <a:txBody>
                    <a:bodyPr/>
                    <a:lstStyle/>
                    <a:p>
                      <a:pPr algn="l">
                        <a:spcAft>
                          <a:spcPts val="0"/>
                        </a:spcAft>
                      </a:pPr>
                      <a:r>
                        <a:rPr lang="tr-TR" sz="1200">
                          <a:effectLst/>
                        </a:rPr>
                        <a:t>Makine Fakültesi</a:t>
                      </a:r>
                      <a:endParaRPr lang="tr-TR" sz="1200">
                        <a:effectLst/>
                        <a:latin typeface="Times New Roman"/>
                        <a:ea typeface="Times New Roman"/>
                      </a:endParaRPr>
                    </a:p>
                  </a:txBody>
                  <a:tcPr marL="68580" marR="68580" marT="0" marB="0"/>
                </a:tc>
                <a:tc>
                  <a:txBody>
                    <a:bodyPr/>
                    <a:lstStyle/>
                    <a:p>
                      <a:pPr algn="l">
                        <a:spcAft>
                          <a:spcPts val="0"/>
                        </a:spcAft>
                      </a:pPr>
                      <a:r>
                        <a:rPr lang="tr-TR" sz="1200">
                          <a:effectLst/>
                        </a:rPr>
                        <a:t>Makine Mühendisliği </a:t>
                      </a:r>
                    </a:p>
                    <a:p>
                      <a:pPr algn="l">
                        <a:spcAft>
                          <a:spcPts val="0"/>
                        </a:spcAft>
                      </a:pPr>
                      <a:r>
                        <a:rPr lang="tr-TR" sz="1200">
                          <a:effectLst/>
                        </a:rPr>
                        <a:t>Endüstri Mühendisliği</a:t>
                      </a:r>
                    </a:p>
                    <a:p>
                      <a:pPr algn="l">
                        <a:spcAft>
                          <a:spcPts val="0"/>
                        </a:spcAft>
                      </a:pPr>
                      <a:r>
                        <a:rPr lang="tr-TR" sz="1200">
                          <a:effectLst/>
                        </a:rPr>
                        <a:t>Mekatronik Mühendisliği </a:t>
                      </a:r>
                      <a:endParaRPr lang="tr-TR" sz="1200">
                        <a:effectLst/>
                        <a:latin typeface="Times New Roman"/>
                        <a:ea typeface="Times New Roman"/>
                      </a:endParaRPr>
                    </a:p>
                  </a:txBody>
                  <a:tcPr marL="68580" marR="68580" marT="0" marB="0"/>
                </a:tc>
              </a:tr>
              <a:tr h="429603">
                <a:tc>
                  <a:txBody>
                    <a:bodyPr/>
                    <a:lstStyle/>
                    <a:p>
                      <a:pPr algn="l">
                        <a:spcAft>
                          <a:spcPts val="0"/>
                        </a:spcAft>
                      </a:pPr>
                      <a:r>
                        <a:rPr lang="tr-TR" sz="1200">
                          <a:effectLst/>
                        </a:rPr>
                        <a:t>Mimarlık Fakültesi</a:t>
                      </a:r>
                      <a:endParaRPr lang="tr-TR" sz="1200">
                        <a:effectLst/>
                        <a:latin typeface="Times New Roman"/>
                        <a:ea typeface="Times New Roman"/>
                      </a:endParaRPr>
                    </a:p>
                  </a:txBody>
                  <a:tcPr marL="68580" marR="68580" marT="0" marB="0"/>
                </a:tc>
                <a:tc>
                  <a:txBody>
                    <a:bodyPr/>
                    <a:lstStyle/>
                    <a:p>
                      <a:pPr algn="l">
                        <a:spcAft>
                          <a:spcPts val="0"/>
                        </a:spcAft>
                      </a:pPr>
                      <a:r>
                        <a:rPr lang="tr-TR" sz="1200">
                          <a:effectLst/>
                        </a:rPr>
                        <a:t>Mimarlık </a:t>
                      </a:r>
                    </a:p>
                    <a:p>
                      <a:pPr algn="l">
                        <a:spcAft>
                          <a:spcPts val="0"/>
                        </a:spcAft>
                      </a:pPr>
                      <a:r>
                        <a:rPr lang="tr-TR" sz="1200">
                          <a:effectLst/>
                        </a:rPr>
                        <a:t>Şehir ve Bölge Planlama</a:t>
                      </a:r>
                      <a:endParaRPr lang="tr-TR" sz="1200">
                        <a:effectLst/>
                        <a:latin typeface="Times New Roman"/>
                        <a:ea typeface="Times New Roman"/>
                      </a:endParaRPr>
                    </a:p>
                  </a:txBody>
                  <a:tcPr marL="68580" marR="68580" marT="0" marB="0"/>
                </a:tc>
              </a:tr>
              <a:tr h="429603">
                <a:tc>
                  <a:txBody>
                    <a:bodyPr/>
                    <a:lstStyle/>
                    <a:p>
                      <a:pPr algn="l">
                        <a:spcAft>
                          <a:spcPts val="0"/>
                        </a:spcAft>
                      </a:pPr>
                      <a:r>
                        <a:rPr lang="tr-TR" sz="1200">
                          <a:effectLst/>
                        </a:rPr>
                        <a:t>Milli Saraylar ve Tarihi Yapılar Meslek Yüksekokulu</a:t>
                      </a:r>
                      <a:endParaRPr lang="tr-TR" sz="1200">
                        <a:effectLst/>
                        <a:latin typeface="Times New Roman"/>
                        <a:ea typeface="Times New Roman"/>
                      </a:endParaRPr>
                    </a:p>
                  </a:txBody>
                  <a:tcPr marL="68580" marR="68580" marT="0" marB="0"/>
                </a:tc>
                <a:tc>
                  <a:txBody>
                    <a:bodyPr/>
                    <a:lstStyle/>
                    <a:p>
                      <a:pPr algn="just">
                        <a:spcAft>
                          <a:spcPts val="0"/>
                        </a:spcAft>
                      </a:pPr>
                      <a:r>
                        <a:rPr lang="tr-TR" sz="1200" dirty="0">
                          <a:effectLst/>
                        </a:rPr>
                        <a:t>Teknik Programlar Bölümü </a:t>
                      </a:r>
                    </a:p>
                    <a:p>
                      <a:pPr algn="just">
                        <a:spcAft>
                          <a:spcPts val="0"/>
                        </a:spcAft>
                      </a:pPr>
                      <a:r>
                        <a:rPr lang="tr-TR" sz="1200" dirty="0">
                          <a:effectLst/>
                        </a:rPr>
                        <a:t> </a:t>
                      </a:r>
                      <a:endParaRPr lang="tr-TR" sz="1200" dirty="0">
                        <a:effectLst/>
                        <a:latin typeface="Times New Roman"/>
                        <a:ea typeface="Times New Roman"/>
                      </a:endParaRPr>
                    </a:p>
                  </a:txBody>
                  <a:tcPr marL="68580" marR="68580" marT="0" marB="0"/>
                </a:tc>
              </a:tr>
            </a:tbl>
          </a:graphicData>
        </a:graphic>
      </p:graphicFrame>
      <p:sp>
        <p:nvSpPr>
          <p:cNvPr id="5" name="Rectangle 1"/>
          <p:cNvSpPr>
            <a:spLocks noChangeArrowheads="1"/>
          </p:cNvSpPr>
          <p:nvPr/>
        </p:nvSpPr>
        <p:spPr bwMode="auto">
          <a:xfrm>
            <a:off x="1270728" y="1381889"/>
            <a:ext cx="630377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ko-KR" sz="2000" b="1" i="0" u="none" strike="noStrike" cap="none" normalizeH="0" baseline="0" dirty="0" smtClean="0">
                <a:ln>
                  <a:noFill/>
                </a:ln>
                <a:solidFill>
                  <a:srgbClr val="000080"/>
                </a:solidFill>
                <a:effectLst/>
                <a:latin typeface="Arial" pitchFamily="34" charset="0"/>
                <a:ea typeface="Times New Roman" pitchFamily="18" charset="0"/>
                <a:cs typeface="Arial" pitchFamily="34" charset="0"/>
              </a:rPr>
              <a:t>Yıldız </a:t>
            </a:r>
            <a:r>
              <a:rPr kumimoji="0" lang="tr-TR" altLang="ko-KR" sz="2000" b="1" i="0" u="none" strike="noStrike" cap="none" normalizeH="0" baseline="0" dirty="0" err="1" smtClean="0">
                <a:ln>
                  <a:noFill/>
                </a:ln>
                <a:solidFill>
                  <a:srgbClr val="000080"/>
                </a:solidFill>
                <a:effectLst/>
                <a:latin typeface="Arial" pitchFamily="34" charset="0"/>
                <a:ea typeface="Times New Roman" pitchFamily="18" charset="0"/>
                <a:cs typeface="Arial" pitchFamily="34" charset="0"/>
              </a:rPr>
              <a:t>Yerleşkesi’nde</a:t>
            </a:r>
            <a:r>
              <a:rPr kumimoji="0" lang="tr-TR" altLang="ko-KR" sz="2000" b="1" i="0" u="none" strike="noStrike" cap="none" normalizeH="0" baseline="0" dirty="0" smtClean="0">
                <a:ln>
                  <a:noFill/>
                </a:ln>
                <a:solidFill>
                  <a:srgbClr val="000080"/>
                </a:solidFill>
                <a:effectLst/>
                <a:latin typeface="Arial" pitchFamily="34" charset="0"/>
                <a:ea typeface="Times New Roman" pitchFamily="18" charset="0"/>
                <a:cs typeface="Arial" pitchFamily="34" charset="0"/>
              </a:rPr>
              <a:t> Bulunan Fakülte ve Bölümler</a:t>
            </a:r>
            <a:endParaRPr kumimoji="0" lang="tr-TR" altLang="ko-KR" sz="20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4905831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403648" y="908720"/>
            <a:ext cx="6203032" cy="650336"/>
          </a:xfrm>
        </p:spPr>
        <p:txBody>
          <a:bodyPr>
            <a:normAutofit/>
          </a:bodyPr>
          <a:lstStyle/>
          <a:p>
            <a:pPr algn="ctr"/>
            <a:r>
              <a:rPr lang="tr-TR" sz="3200" dirty="0" smtClean="0"/>
              <a:t>Yıldız Makine Fakültesi</a:t>
            </a:r>
            <a:endParaRPr lang="tr-TR" sz="3200"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47664" y="1844824"/>
            <a:ext cx="5846396" cy="438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35689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İçerik Yer Tutucusu 1"/>
          <p:cNvGraphicFramePr>
            <a:graphicFrameLocks noGrp="1"/>
          </p:cNvGraphicFramePr>
          <p:nvPr>
            <p:ph idx="1"/>
            <p:extLst>
              <p:ext uri="{D42A27DB-BD31-4B8C-83A1-F6EECF244321}">
                <p14:modId xmlns:p14="http://schemas.microsoft.com/office/powerpoint/2010/main" val="3914398553"/>
              </p:ext>
            </p:extLst>
          </p:nvPr>
        </p:nvGraphicFramePr>
        <p:xfrm>
          <a:off x="2051720" y="1052735"/>
          <a:ext cx="5125280" cy="5545364"/>
        </p:xfrm>
        <a:graphic>
          <a:graphicData uri="http://schemas.openxmlformats.org/drawingml/2006/table">
            <a:tbl>
              <a:tblPr firstRow="1" firstCol="1" lastRow="1" lastCol="1" bandRow="1" bandCol="1">
                <a:tableStyleId>{5C22544A-7EE6-4342-B048-85BDC9FD1C3A}</a:tableStyleId>
              </a:tblPr>
              <a:tblGrid>
                <a:gridCol w="2058701"/>
                <a:gridCol w="3066579"/>
              </a:tblGrid>
              <a:tr h="152725">
                <a:tc>
                  <a:txBody>
                    <a:bodyPr/>
                    <a:lstStyle/>
                    <a:p>
                      <a:pPr>
                        <a:spcAft>
                          <a:spcPts val="0"/>
                        </a:spcAft>
                      </a:pPr>
                      <a:r>
                        <a:rPr lang="tr-TR" sz="900" dirty="0">
                          <a:effectLst/>
                        </a:rPr>
                        <a:t>FAKÜLTELER</a:t>
                      </a:r>
                      <a:endParaRPr lang="tr-TR" sz="900" dirty="0">
                        <a:effectLst/>
                        <a:latin typeface="Times New Roman"/>
                        <a:ea typeface="Times New Roman"/>
                      </a:endParaRPr>
                    </a:p>
                  </a:txBody>
                  <a:tcPr marL="63003" marR="63003" marT="0" marB="0" anchor="ctr"/>
                </a:tc>
                <a:tc>
                  <a:txBody>
                    <a:bodyPr/>
                    <a:lstStyle/>
                    <a:p>
                      <a:pPr>
                        <a:spcAft>
                          <a:spcPts val="0"/>
                        </a:spcAft>
                      </a:pPr>
                      <a:r>
                        <a:rPr lang="tr-TR" sz="900">
                          <a:effectLst/>
                        </a:rPr>
                        <a:t>BÖLÜMLER</a:t>
                      </a:r>
                      <a:endParaRPr lang="tr-TR" sz="900">
                        <a:effectLst/>
                        <a:latin typeface="Times New Roman"/>
                        <a:ea typeface="Times New Roman"/>
                      </a:endParaRPr>
                    </a:p>
                  </a:txBody>
                  <a:tcPr marL="63003" marR="63003" marT="0" marB="0" anchor="ctr"/>
                </a:tc>
              </a:tr>
              <a:tr h="851469">
                <a:tc>
                  <a:txBody>
                    <a:bodyPr/>
                    <a:lstStyle/>
                    <a:p>
                      <a:pPr>
                        <a:spcAft>
                          <a:spcPts val="0"/>
                        </a:spcAft>
                      </a:pPr>
                      <a:r>
                        <a:rPr lang="tr-TR" sz="900" dirty="0">
                          <a:effectLst/>
                        </a:rPr>
                        <a:t>Eğitim Fakültesi</a:t>
                      </a:r>
                    </a:p>
                    <a:p>
                      <a:pPr>
                        <a:spcAft>
                          <a:spcPts val="0"/>
                        </a:spcAft>
                      </a:pPr>
                      <a:r>
                        <a:rPr lang="tr-TR" sz="900" dirty="0">
                          <a:effectLst/>
                        </a:rPr>
                        <a:t> </a:t>
                      </a:r>
                      <a:endParaRPr lang="tr-TR" sz="900" dirty="0">
                        <a:effectLst/>
                        <a:latin typeface="Times New Roman"/>
                        <a:ea typeface="Times New Roman"/>
                      </a:endParaRPr>
                    </a:p>
                  </a:txBody>
                  <a:tcPr marL="63003" marR="63003" marT="0" marB="0"/>
                </a:tc>
                <a:tc>
                  <a:txBody>
                    <a:bodyPr/>
                    <a:lstStyle/>
                    <a:p>
                      <a:pPr>
                        <a:spcAft>
                          <a:spcPts val="0"/>
                        </a:spcAft>
                      </a:pPr>
                      <a:r>
                        <a:rPr lang="tr-TR" sz="900">
                          <a:effectLst/>
                        </a:rPr>
                        <a:t>Bilgisayar ve Öğretim Teknolojileri Eğitimi</a:t>
                      </a:r>
                    </a:p>
                    <a:p>
                      <a:pPr>
                        <a:spcAft>
                          <a:spcPts val="0"/>
                        </a:spcAft>
                      </a:pPr>
                      <a:r>
                        <a:rPr lang="tr-TR" sz="900">
                          <a:effectLst/>
                        </a:rPr>
                        <a:t>Eğitim Bilimleri </a:t>
                      </a:r>
                    </a:p>
                    <a:p>
                      <a:pPr>
                        <a:spcAft>
                          <a:spcPts val="0"/>
                        </a:spcAft>
                      </a:pPr>
                      <a:r>
                        <a:rPr lang="tr-TR" sz="900">
                          <a:effectLst/>
                        </a:rPr>
                        <a:t>İlköğretim Bölümü</a:t>
                      </a:r>
                    </a:p>
                    <a:p>
                      <a:pPr>
                        <a:spcAft>
                          <a:spcPts val="0"/>
                        </a:spcAft>
                      </a:pPr>
                      <a:r>
                        <a:rPr lang="tr-TR" sz="900">
                          <a:effectLst/>
                        </a:rPr>
                        <a:t>Türkçe Eğitimi</a:t>
                      </a:r>
                    </a:p>
                    <a:p>
                      <a:pPr>
                        <a:spcAft>
                          <a:spcPts val="0"/>
                        </a:spcAft>
                      </a:pPr>
                      <a:r>
                        <a:rPr lang="tr-TR" sz="900">
                          <a:effectLst/>
                        </a:rPr>
                        <a:t>Yabancı Diller Eğitimi</a:t>
                      </a:r>
                      <a:endParaRPr lang="tr-TR" sz="900">
                        <a:effectLst/>
                        <a:latin typeface="Times New Roman"/>
                        <a:ea typeface="Times New Roman"/>
                      </a:endParaRPr>
                    </a:p>
                  </a:txBody>
                  <a:tcPr marL="63003" marR="63003" marT="0" marB="0"/>
                </a:tc>
              </a:tr>
              <a:tr h="567646">
                <a:tc>
                  <a:txBody>
                    <a:bodyPr/>
                    <a:lstStyle/>
                    <a:p>
                      <a:pPr>
                        <a:spcAft>
                          <a:spcPts val="0"/>
                        </a:spcAft>
                      </a:pPr>
                      <a:r>
                        <a:rPr lang="tr-TR" sz="900" dirty="0">
                          <a:effectLst/>
                        </a:rPr>
                        <a:t>Elektrik-Elektronik Fakültesi                </a:t>
                      </a:r>
                      <a:endParaRPr lang="tr-TR" sz="900" dirty="0">
                        <a:effectLst/>
                        <a:latin typeface="Times New Roman"/>
                        <a:ea typeface="Times New Roman"/>
                      </a:endParaRPr>
                    </a:p>
                  </a:txBody>
                  <a:tcPr marL="63003" marR="63003" marT="0" marB="0"/>
                </a:tc>
                <a:tc>
                  <a:txBody>
                    <a:bodyPr/>
                    <a:lstStyle/>
                    <a:p>
                      <a:pPr>
                        <a:spcAft>
                          <a:spcPts val="0"/>
                        </a:spcAft>
                      </a:pPr>
                      <a:r>
                        <a:rPr lang="tr-TR" sz="900" dirty="0">
                          <a:effectLst/>
                        </a:rPr>
                        <a:t>Bilgisayar Mühendisliği </a:t>
                      </a:r>
                    </a:p>
                    <a:p>
                      <a:pPr>
                        <a:spcAft>
                          <a:spcPts val="0"/>
                        </a:spcAft>
                      </a:pPr>
                      <a:r>
                        <a:rPr lang="tr-TR" sz="900" dirty="0">
                          <a:effectLst/>
                        </a:rPr>
                        <a:t>Elektrik Mühendisliği</a:t>
                      </a:r>
                    </a:p>
                    <a:p>
                      <a:pPr>
                        <a:spcAft>
                          <a:spcPts val="0"/>
                        </a:spcAft>
                      </a:pPr>
                      <a:r>
                        <a:rPr lang="tr-TR" sz="900" dirty="0">
                          <a:effectLst/>
                        </a:rPr>
                        <a:t>Elektronik ve Haberleşme Mühendisliği</a:t>
                      </a:r>
                    </a:p>
                    <a:p>
                      <a:pPr>
                        <a:spcAft>
                          <a:spcPts val="0"/>
                        </a:spcAft>
                      </a:pPr>
                      <a:r>
                        <a:rPr lang="tr-TR" sz="900" dirty="0">
                          <a:effectLst/>
                        </a:rPr>
                        <a:t>Kontrol ve Otomasyon Mühendisliği</a:t>
                      </a:r>
                      <a:endParaRPr lang="tr-TR" sz="900" dirty="0">
                        <a:effectLst/>
                        <a:latin typeface="Times New Roman"/>
                        <a:ea typeface="Times New Roman"/>
                      </a:endParaRPr>
                    </a:p>
                  </a:txBody>
                  <a:tcPr marL="63003" marR="63003" marT="0" marB="0"/>
                </a:tc>
              </a:tr>
              <a:tr h="1561027">
                <a:tc>
                  <a:txBody>
                    <a:bodyPr/>
                    <a:lstStyle/>
                    <a:p>
                      <a:pPr>
                        <a:spcAft>
                          <a:spcPts val="0"/>
                        </a:spcAft>
                      </a:pPr>
                      <a:r>
                        <a:rPr lang="tr-TR" sz="900" dirty="0">
                          <a:effectLst/>
                        </a:rPr>
                        <a:t>Fen-Edebiyat Fakültesi</a:t>
                      </a:r>
                    </a:p>
                    <a:p>
                      <a:pPr>
                        <a:spcAft>
                          <a:spcPts val="0"/>
                        </a:spcAft>
                      </a:pPr>
                      <a:r>
                        <a:rPr lang="tr-TR" sz="900" dirty="0">
                          <a:effectLst/>
                        </a:rPr>
                        <a:t> </a:t>
                      </a:r>
                      <a:endParaRPr lang="tr-TR" sz="900" dirty="0">
                        <a:effectLst/>
                        <a:latin typeface="Times New Roman"/>
                        <a:ea typeface="Times New Roman"/>
                      </a:endParaRPr>
                    </a:p>
                  </a:txBody>
                  <a:tcPr marL="63003" marR="63003" marT="0" marB="0"/>
                </a:tc>
                <a:tc>
                  <a:txBody>
                    <a:bodyPr/>
                    <a:lstStyle/>
                    <a:p>
                      <a:pPr>
                        <a:spcAft>
                          <a:spcPts val="0"/>
                        </a:spcAft>
                      </a:pPr>
                      <a:r>
                        <a:rPr lang="tr-TR" sz="900" dirty="0">
                          <a:effectLst/>
                        </a:rPr>
                        <a:t>Batı Dilleri ve Edebiyatı</a:t>
                      </a:r>
                    </a:p>
                    <a:p>
                      <a:pPr>
                        <a:spcAft>
                          <a:spcPts val="0"/>
                        </a:spcAft>
                      </a:pPr>
                      <a:r>
                        <a:rPr lang="tr-TR" sz="900" dirty="0">
                          <a:effectLst/>
                        </a:rPr>
                        <a:t>Moleküler Biyoloji ve Genetik Bölümü</a:t>
                      </a:r>
                    </a:p>
                    <a:p>
                      <a:pPr>
                        <a:spcAft>
                          <a:spcPts val="0"/>
                        </a:spcAft>
                      </a:pPr>
                      <a:r>
                        <a:rPr lang="tr-TR" sz="900" dirty="0">
                          <a:effectLst/>
                        </a:rPr>
                        <a:t>Fizik </a:t>
                      </a:r>
                    </a:p>
                    <a:p>
                      <a:pPr>
                        <a:spcAft>
                          <a:spcPts val="0"/>
                        </a:spcAft>
                      </a:pPr>
                      <a:r>
                        <a:rPr lang="tr-TR" sz="900" dirty="0">
                          <a:effectLst/>
                        </a:rPr>
                        <a:t>İstatistik </a:t>
                      </a:r>
                    </a:p>
                    <a:p>
                      <a:pPr>
                        <a:spcAft>
                          <a:spcPts val="0"/>
                        </a:spcAft>
                      </a:pPr>
                      <a:r>
                        <a:rPr lang="tr-TR" sz="900" dirty="0">
                          <a:effectLst/>
                        </a:rPr>
                        <a:t>Kimya </a:t>
                      </a:r>
                    </a:p>
                    <a:p>
                      <a:pPr>
                        <a:spcAft>
                          <a:spcPts val="0"/>
                        </a:spcAft>
                      </a:pPr>
                      <a:r>
                        <a:rPr lang="tr-TR" sz="900" dirty="0">
                          <a:effectLst/>
                        </a:rPr>
                        <a:t>Matematik </a:t>
                      </a:r>
                    </a:p>
                    <a:p>
                      <a:pPr>
                        <a:spcAft>
                          <a:spcPts val="0"/>
                        </a:spcAft>
                      </a:pPr>
                      <a:r>
                        <a:rPr lang="tr-TR" sz="900" dirty="0">
                          <a:effectLst/>
                        </a:rPr>
                        <a:t>Türk Dili ve Edebiyatı</a:t>
                      </a:r>
                    </a:p>
                    <a:p>
                      <a:pPr>
                        <a:spcAft>
                          <a:spcPts val="0"/>
                        </a:spcAft>
                      </a:pPr>
                      <a:r>
                        <a:rPr lang="tr-TR" sz="900" dirty="0">
                          <a:effectLst/>
                        </a:rPr>
                        <a:t>İnsan ve Toplum Bilimleri </a:t>
                      </a:r>
                    </a:p>
                    <a:p>
                      <a:pPr>
                        <a:spcAft>
                          <a:spcPts val="0"/>
                        </a:spcAft>
                      </a:pPr>
                      <a:r>
                        <a:rPr lang="tr-TR" sz="900" dirty="0">
                          <a:effectLst/>
                        </a:rPr>
                        <a:t>Felsefe Bölümü</a:t>
                      </a:r>
                    </a:p>
                    <a:p>
                      <a:pPr>
                        <a:spcAft>
                          <a:spcPts val="0"/>
                        </a:spcAft>
                      </a:pPr>
                      <a:r>
                        <a:rPr lang="tr-TR" sz="900" dirty="0">
                          <a:effectLst/>
                        </a:rPr>
                        <a:t>Sosyoloji Bölümü</a:t>
                      </a:r>
                    </a:p>
                    <a:p>
                      <a:pPr>
                        <a:spcAft>
                          <a:spcPts val="0"/>
                        </a:spcAft>
                      </a:pPr>
                      <a:r>
                        <a:rPr lang="tr-TR" sz="900" dirty="0">
                          <a:effectLst/>
                        </a:rPr>
                        <a:t>Tarih Bölümü</a:t>
                      </a:r>
                      <a:endParaRPr lang="tr-TR" sz="900" dirty="0">
                        <a:effectLst/>
                        <a:latin typeface="Times New Roman"/>
                        <a:ea typeface="Times New Roman"/>
                      </a:endParaRPr>
                    </a:p>
                  </a:txBody>
                  <a:tcPr marL="63003" marR="63003" marT="0" marB="0"/>
                </a:tc>
              </a:tr>
              <a:tr h="425735">
                <a:tc>
                  <a:txBody>
                    <a:bodyPr/>
                    <a:lstStyle/>
                    <a:p>
                      <a:pPr>
                        <a:spcAft>
                          <a:spcPts val="0"/>
                        </a:spcAft>
                      </a:pPr>
                      <a:r>
                        <a:rPr lang="tr-TR" sz="900">
                          <a:effectLst/>
                        </a:rPr>
                        <a:t>İnşaat Fakültesi</a:t>
                      </a:r>
                      <a:endParaRPr lang="tr-TR" sz="900">
                        <a:effectLst/>
                        <a:latin typeface="Times New Roman"/>
                        <a:ea typeface="Times New Roman"/>
                      </a:endParaRPr>
                    </a:p>
                  </a:txBody>
                  <a:tcPr marL="63003" marR="63003" marT="0" marB="0"/>
                </a:tc>
                <a:tc>
                  <a:txBody>
                    <a:bodyPr/>
                    <a:lstStyle/>
                    <a:p>
                      <a:pPr>
                        <a:spcAft>
                          <a:spcPts val="0"/>
                        </a:spcAft>
                      </a:pPr>
                      <a:r>
                        <a:rPr lang="tr-TR" sz="900" dirty="0">
                          <a:effectLst/>
                        </a:rPr>
                        <a:t>İnşaat Mühendisliği </a:t>
                      </a:r>
                    </a:p>
                    <a:p>
                      <a:pPr>
                        <a:spcAft>
                          <a:spcPts val="0"/>
                        </a:spcAft>
                      </a:pPr>
                      <a:r>
                        <a:rPr lang="tr-TR" sz="900" dirty="0">
                          <a:effectLst/>
                        </a:rPr>
                        <a:t>Çevre Mühendisliği </a:t>
                      </a:r>
                    </a:p>
                    <a:p>
                      <a:pPr>
                        <a:spcAft>
                          <a:spcPts val="0"/>
                        </a:spcAft>
                      </a:pPr>
                      <a:r>
                        <a:rPr lang="tr-TR" sz="900" dirty="0">
                          <a:effectLst/>
                        </a:rPr>
                        <a:t>Harita Mühendisliği</a:t>
                      </a:r>
                      <a:endParaRPr lang="tr-TR" sz="900" dirty="0">
                        <a:effectLst/>
                        <a:latin typeface="Times New Roman"/>
                        <a:ea typeface="Times New Roman"/>
                      </a:endParaRPr>
                    </a:p>
                  </a:txBody>
                  <a:tcPr marL="63003" marR="63003" marT="0" marB="0"/>
                </a:tc>
              </a:tr>
              <a:tr h="709558">
                <a:tc>
                  <a:txBody>
                    <a:bodyPr/>
                    <a:lstStyle/>
                    <a:p>
                      <a:pPr>
                        <a:spcAft>
                          <a:spcPts val="0"/>
                        </a:spcAft>
                      </a:pPr>
                      <a:r>
                        <a:rPr lang="tr-TR" sz="900">
                          <a:effectLst/>
                        </a:rPr>
                        <a:t>Kimya-Metalurji Fakültesi</a:t>
                      </a:r>
                    </a:p>
                    <a:p>
                      <a:pPr>
                        <a:spcAft>
                          <a:spcPts val="0"/>
                        </a:spcAft>
                      </a:pPr>
                      <a:r>
                        <a:rPr lang="tr-TR" sz="900">
                          <a:effectLst/>
                        </a:rPr>
                        <a:t> </a:t>
                      </a:r>
                      <a:endParaRPr lang="tr-TR" sz="900">
                        <a:effectLst/>
                        <a:latin typeface="Times New Roman"/>
                        <a:ea typeface="Times New Roman"/>
                      </a:endParaRPr>
                    </a:p>
                  </a:txBody>
                  <a:tcPr marL="63003" marR="63003" marT="0" marB="0"/>
                </a:tc>
                <a:tc>
                  <a:txBody>
                    <a:bodyPr/>
                    <a:lstStyle/>
                    <a:p>
                      <a:pPr>
                        <a:spcAft>
                          <a:spcPts val="0"/>
                        </a:spcAft>
                      </a:pPr>
                      <a:r>
                        <a:rPr lang="tr-TR" sz="900" dirty="0">
                          <a:effectLst/>
                        </a:rPr>
                        <a:t>Kimya Mühendisliği </a:t>
                      </a:r>
                    </a:p>
                    <a:p>
                      <a:pPr>
                        <a:spcAft>
                          <a:spcPts val="0"/>
                        </a:spcAft>
                      </a:pPr>
                      <a:r>
                        <a:rPr lang="tr-TR" sz="900" dirty="0">
                          <a:effectLst/>
                        </a:rPr>
                        <a:t>Matematik Mühendisliği </a:t>
                      </a:r>
                    </a:p>
                    <a:p>
                      <a:pPr>
                        <a:spcAft>
                          <a:spcPts val="0"/>
                        </a:spcAft>
                      </a:pPr>
                      <a:r>
                        <a:rPr lang="tr-TR" sz="900" dirty="0" err="1">
                          <a:effectLst/>
                        </a:rPr>
                        <a:t>Metalurji</a:t>
                      </a:r>
                      <a:r>
                        <a:rPr lang="tr-TR" sz="900" dirty="0">
                          <a:effectLst/>
                        </a:rPr>
                        <a:t> ve Malzeme Mühendisliği</a:t>
                      </a:r>
                    </a:p>
                    <a:p>
                      <a:pPr>
                        <a:spcAft>
                          <a:spcPts val="0"/>
                        </a:spcAft>
                      </a:pPr>
                      <a:r>
                        <a:rPr lang="tr-TR" sz="900" dirty="0" err="1">
                          <a:effectLst/>
                        </a:rPr>
                        <a:t>Biyomühendislik</a:t>
                      </a:r>
                      <a:endParaRPr lang="tr-TR" sz="900" dirty="0">
                        <a:effectLst/>
                      </a:endParaRPr>
                    </a:p>
                    <a:p>
                      <a:pPr>
                        <a:spcAft>
                          <a:spcPts val="0"/>
                        </a:spcAft>
                      </a:pPr>
                      <a:r>
                        <a:rPr lang="tr-TR" sz="900" dirty="0">
                          <a:effectLst/>
                        </a:rPr>
                        <a:t>Gıda Mühendisliği</a:t>
                      </a:r>
                      <a:endParaRPr lang="tr-TR" sz="900" dirty="0">
                        <a:effectLst/>
                        <a:latin typeface="Times New Roman"/>
                        <a:ea typeface="Times New Roman"/>
                      </a:endParaRPr>
                    </a:p>
                  </a:txBody>
                  <a:tcPr marL="63003" marR="63003" marT="0" marB="0"/>
                </a:tc>
              </a:tr>
              <a:tr h="567646">
                <a:tc>
                  <a:txBody>
                    <a:bodyPr/>
                    <a:lstStyle/>
                    <a:p>
                      <a:pPr>
                        <a:spcAft>
                          <a:spcPts val="0"/>
                        </a:spcAft>
                      </a:pPr>
                      <a:r>
                        <a:rPr lang="tr-TR" sz="900">
                          <a:effectLst/>
                        </a:rPr>
                        <a:t>Rektörlüğe Bağlı Bölümler</a:t>
                      </a:r>
                      <a:endParaRPr lang="tr-TR" sz="900">
                        <a:effectLst/>
                        <a:latin typeface="Times New Roman"/>
                        <a:ea typeface="Times New Roman"/>
                      </a:endParaRPr>
                    </a:p>
                  </a:txBody>
                  <a:tcPr marL="63003" marR="63003" marT="0" marB="0"/>
                </a:tc>
                <a:tc>
                  <a:txBody>
                    <a:bodyPr/>
                    <a:lstStyle/>
                    <a:p>
                      <a:pPr>
                        <a:spcAft>
                          <a:spcPts val="0"/>
                        </a:spcAft>
                      </a:pPr>
                      <a:r>
                        <a:rPr lang="tr-TR" sz="900" dirty="0">
                          <a:effectLst/>
                        </a:rPr>
                        <a:t>Beden Eğitimi </a:t>
                      </a:r>
                    </a:p>
                    <a:p>
                      <a:pPr>
                        <a:spcAft>
                          <a:spcPts val="0"/>
                        </a:spcAft>
                      </a:pPr>
                      <a:r>
                        <a:rPr lang="tr-TR" sz="900" dirty="0">
                          <a:effectLst/>
                        </a:rPr>
                        <a:t>Türk Dili </a:t>
                      </a:r>
                    </a:p>
                    <a:p>
                      <a:pPr>
                        <a:spcAft>
                          <a:spcPts val="0"/>
                        </a:spcAft>
                      </a:pPr>
                      <a:r>
                        <a:rPr lang="tr-TR" sz="900" dirty="0">
                          <a:effectLst/>
                        </a:rPr>
                        <a:t>Enformatik</a:t>
                      </a:r>
                    </a:p>
                    <a:p>
                      <a:pPr>
                        <a:spcAft>
                          <a:spcPts val="0"/>
                        </a:spcAft>
                      </a:pPr>
                      <a:r>
                        <a:rPr lang="tr-TR" sz="900" dirty="0">
                          <a:effectLst/>
                        </a:rPr>
                        <a:t>Atatürk İlkeleri ve İnkılap Tarihi</a:t>
                      </a:r>
                      <a:endParaRPr lang="tr-TR" sz="900" dirty="0">
                        <a:effectLst/>
                        <a:latin typeface="Times New Roman"/>
                        <a:ea typeface="Times New Roman"/>
                      </a:endParaRPr>
                    </a:p>
                  </a:txBody>
                  <a:tcPr marL="63003" marR="63003" marT="0" marB="0"/>
                </a:tc>
              </a:tr>
              <a:tr h="425735">
                <a:tc>
                  <a:txBody>
                    <a:bodyPr/>
                    <a:lstStyle/>
                    <a:p>
                      <a:pPr>
                        <a:spcAft>
                          <a:spcPts val="0"/>
                        </a:spcAft>
                      </a:pPr>
                      <a:r>
                        <a:rPr lang="tr-TR" sz="900">
                          <a:effectLst/>
                        </a:rPr>
                        <a:t>Sanat ve Tasarım Fakültesi</a:t>
                      </a:r>
                    </a:p>
                    <a:p>
                      <a:pPr>
                        <a:spcAft>
                          <a:spcPts val="0"/>
                        </a:spcAft>
                      </a:pPr>
                      <a:r>
                        <a:rPr lang="tr-TR" sz="900">
                          <a:effectLst/>
                        </a:rPr>
                        <a:t> </a:t>
                      </a:r>
                      <a:endParaRPr lang="tr-TR" sz="900">
                        <a:effectLst/>
                        <a:latin typeface="Times New Roman"/>
                        <a:ea typeface="Times New Roman"/>
                      </a:endParaRPr>
                    </a:p>
                  </a:txBody>
                  <a:tcPr marL="63003" marR="63003" marT="0" marB="0"/>
                </a:tc>
                <a:tc>
                  <a:txBody>
                    <a:bodyPr/>
                    <a:lstStyle/>
                    <a:p>
                      <a:pPr>
                        <a:spcAft>
                          <a:spcPts val="0"/>
                        </a:spcAft>
                      </a:pPr>
                      <a:r>
                        <a:rPr lang="tr-TR" sz="900" dirty="0">
                          <a:effectLst/>
                        </a:rPr>
                        <a:t>İletişim Tasarımı </a:t>
                      </a:r>
                    </a:p>
                    <a:p>
                      <a:pPr>
                        <a:spcAft>
                          <a:spcPts val="0"/>
                        </a:spcAft>
                      </a:pPr>
                      <a:r>
                        <a:rPr lang="tr-TR" sz="900" dirty="0">
                          <a:effectLst/>
                        </a:rPr>
                        <a:t>Sanat</a:t>
                      </a:r>
                    </a:p>
                    <a:p>
                      <a:pPr>
                        <a:spcAft>
                          <a:spcPts val="0"/>
                        </a:spcAft>
                      </a:pPr>
                      <a:r>
                        <a:rPr lang="tr-TR" sz="900" dirty="0">
                          <a:effectLst/>
                        </a:rPr>
                        <a:t>Müzik ve Sahne Sanatları</a:t>
                      </a:r>
                      <a:endParaRPr lang="tr-TR" sz="900" dirty="0">
                        <a:effectLst/>
                        <a:latin typeface="Times New Roman"/>
                        <a:ea typeface="Times New Roman"/>
                      </a:endParaRPr>
                    </a:p>
                  </a:txBody>
                  <a:tcPr marL="63003" marR="63003" marT="0" marB="0"/>
                </a:tc>
              </a:tr>
              <a:tr h="283823">
                <a:tc>
                  <a:txBody>
                    <a:bodyPr/>
                    <a:lstStyle/>
                    <a:p>
                      <a:pPr>
                        <a:spcAft>
                          <a:spcPts val="0"/>
                        </a:spcAft>
                      </a:pPr>
                      <a:r>
                        <a:rPr lang="tr-TR" sz="900" dirty="0">
                          <a:effectLst/>
                        </a:rPr>
                        <a:t>Yabancı Diller Yüksek Okulu</a:t>
                      </a:r>
                      <a:endParaRPr lang="tr-TR" sz="900" dirty="0">
                        <a:effectLst/>
                        <a:latin typeface="Times New Roman"/>
                        <a:ea typeface="Times New Roman"/>
                      </a:endParaRPr>
                    </a:p>
                  </a:txBody>
                  <a:tcPr marL="63003" marR="63003" marT="0" marB="0"/>
                </a:tc>
                <a:tc>
                  <a:txBody>
                    <a:bodyPr/>
                    <a:lstStyle/>
                    <a:p>
                      <a:pPr>
                        <a:spcAft>
                          <a:spcPts val="0"/>
                        </a:spcAft>
                      </a:pPr>
                      <a:r>
                        <a:rPr lang="tr-TR" sz="900" dirty="0">
                          <a:effectLst/>
                        </a:rPr>
                        <a:t>Modern Diller </a:t>
                      </a:r>
                    </a:p>
                    <a:p>
                      <a:pPr>
                        <a:spcAft>
                          <a:spcPts val="0"/>
                        </a:spcAft>
                      </a:pPr>
                      <a:r>
                        <a:rPr lang="tr-TR" sz="900" dirty="0">
                          <a:effectLst/>
                        </a:rPr>
                        <a:t>Temel İngilizce </a:t>
                      </a:r>
                      <a:endParaRPr lang="tr-TR" sz="900" dirty="0">
                        <a:effectLst/>
                        <a:latin typeface="Times New Roman"/>
                        <a:ea typeface="Times New Roman"/>
                      </a:endParaRPr>
                    </a:p>
                  </a:txBody>
                  <a:tcPr marL="63003" marR="63003" marT="0" marB="0"/>
                </a:tc>
              </a:tr>
            </a:tbl>
          </a:graphicData>
        </a:graphic>
      </p:graphicFrame>
      <p:sp>
        <p:nvSpPr>
          <p:cNvPr id="4" name="Rectangle 1"/>
          <p:cNvSpPr>
            <a:spLocks noChangeArrowheads="1"/>
          </p:cNvSpPr>
          <p:nvPr/>
        </p:nvSpPr>
        <p:spPr bwMode="auto">
          <a:xfrm>
            <a:off x="1907704" y="618639"/>
            <a:ext cx="56166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ko-KR" sz="1400" b="1" i="0" u="none" strike="noStrike" cap="none" normalizeH="0" baseline="0" dirty="0" err="1" smtClean="0">
                <a:ln>
                  <a:noFill/>
                </a:ln>
                <a:solidFill>
                  <a:srgbClr val="000080"/>
                </a:solidFill>
                <a:effectLst/>
                <a:latin typeface="Arial" pitchFamily="34" charset="0"/>
                <a:ea typeface="Times New Roman" pitchFamily="18" charset="0"/>
                <a:cs typeface="Arial" pitchFamily="34" charset="0"/>
              </a:rPr>
              <a:t>Davutpaşa</a:t>
            </a:r>
            <a:r>
              <a:rPr kumimoji="0" lang="tr-TR" altLang="ko-KR" sz="1400" b="1" i="0" u="none" strike="noStrike" cap="none" normalizeH="0" baseline="0" dirty="0" smtClean="0">
                <a:ln>
                  <a:noFill/>
                </a:ln>
                <a:solidFill>
                  <a:srgbClr val="000080"/>
                </a:solidFill>
                <a:effectLst/>
                <a:latin typeface="Arial" pitchFamily="34" charset="0"/>
                <a:ea typeface="Times New Roman" pitchFamily="18" charset="0"/>
                <a:cs typeface="Arial" pitchFamily="34" charset="0"/>
              </a:rPr>
              <a:t> </a:t>
            </a:r>
            <a:r>
              <a:rPr kumimoji="0" lang="tr-TR" altLang="ko-KR" sz="1400" b="1" i="0" u="none" strike="noStrike" cap="none" normalizeH="0" baseline="0" dirty="0" err="1" smtClean="0">
                <a:ln>
                  <a:noFill/>
                </a:ln>
                <a:solidFill>
                  <a:srgbClr val="000080"/>
                </a:solidFill>
                <a:effectLst/>
                <a:latin typeface="Arial" pitchFamily="34" charset="0"/>
                <a:ea typeface="Times New Roman" pitchFamily="18" charset="0"/>
                <a:cs typeface="Arial" pitchFamily="34" charset="0"/>
              </a:rPr>
              <a:t>Yerleşkesi’nde</a:t>
            </a:r>
            <a:r>
              <a:rPr kumimoji="0" lang="tr-TR" altLang="ko-KR" sz="1400" b="1" i="0" u="none" strike="noStrike" cap="none" normalizeH="0" baseline="0" dirty="0" smtClean="0">
                <a:ln>
                  <a:noFill/>
                </a:ln>
                <a:solidFill>
                  <a:srgbClr val="000080"/>
                </a:solidFill>
                <a:effectLst/>
                <a:latin typeface="Arial" pitchFamily="34" charset="0"/>
                <a:ea typeface="Times New Roman" pitchFamily="18" charset="0"/>
                <a:cs typeface="Arial" pitchFamily="34" charset="0"/>
              </a:rPr>
              <a:t> Bulunan Fakülte ve Bölümler</a:t>
            </a:r>
            <a:endParaRPr kumimoji="0" lang="tr-TR" altLang="ko-K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tr-TR" altLang="ko-KR" sz="1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1940335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b="1" dirty="0"/>
              <a:t>MESLEK YÜKSEKOKULLARI </a:t>
            </a:r>
            <a:r>
              <a:rPr lang="tr-TR" b="1" dirty="0" smtClean="0"/>
              <a:t>PROGRAMLAR </a:t>
            </a:r>
            <a:r>
              <a:rPr lang="tr-TR" dirty="0"/>
              <a:t>	</a:t>
            </a:r>
          </a:p>
          <a:p>
            <a:r>
              <a:rPr lang="tr-TR" dirty="0"/>
              <a:t>Meslek Yüksek Okulu 	Teknik Programlar İktisadi ve İdari Programlar 	</a:t>
            </a:r>
          </a:p>
        </p:txBody>
      </p:sp>
    </p:spTree>
    <p:extLst>
      <p:ext uri="{BB962C8B-B14F-4D97-AF65-F5344CB8AC3E}">
        <p14:creationId xmlns:p14="http://schemas.microsoft.com/office/powerpoint/2010/main" val="11758984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332656"/>
            <a:ext cx="8291264" cy="6336704"/>
          </a:xfrm>
        </p:spPr>
        <p:txBody>
          <a:bodyPr>
            <a:normAutofit fontScale="62500" lnSpcReduction="20000"/>
          </a:bodyPr>
          <a:lstStyle/>
          <a:p>
            <a:r>
              <a:rPr lang="tr-TR" b="1" dirty="0"/>
              <a:t>YTÜ UYGULAMA VE ARAŞTIRMA MERKEZLERİ </a:t>
            </a:r>
            <a:r>
              <a:rPr lang="tr-TR" dirty="0"/>
              <a:t>	</a:t>
            </a:r>
          </a:p>
          <a:p>
            <a:r>
              <a:rPr lang="tr-TR" dirty="0"/>
              <a:t>Turizm Alanları Yönetimi Uygulama ve Araştırma Merkezi (TURAY) </a:t>
            </a:r>
          </a:p>
          <a:p>
            <a:r>
              <a:rPr lang="tr-TR" dirty="0"/>
              <a:t>Tarihi Mirası Koruma Merkezi (TAMİR) </a:t>
            </a:r>
          </a:p>
          <a:p>
            <a:r>
              <a:rPr lang="tr-TR" dirty="0"/>
              <a:t>Vedat Kosal Müzik Uygulama ve Araştırma Merkezi (VEKOM) </a:t>
            </a:r>
          </a:p>
          <a:p>
            <a:r>
              <a:rPr lang="tr-TR" dirty="0"/>
              <a:t>Doğa Bilimleri Araştırma Merkezi </a:t>
            </a:r>
          </a:p>
          <a:p>
            <a:r>
              <a:rPr lang="tr-TR" dirty="0"/>
              <a:t>Türkiye Toplumsal ve Ekonomik Tarih Araştırmaları Merkezi </a:t>
            </a:r>
          </a:p>
          <a:p>
            <a:r>
              <a:rPr lang="tr-TR" dirty="0"/>
              <a:t>Uluslararası Kentsel Çalışmalar Araştırma Merkezi (ICUS) </a:t>
            </a:r>
          </a:p>
          <a:p>
            <a:r>
              <a:rPr lang="tr-TR" dirty="0"/>
              <a:t>Ulaştırma Uygulama-Araştırma Merkezi </a:t>
            </a:r>
          </a:p>
          <a:p>
            <a:r>
              <a:rPr lang="tr-TR" dirty="0"/>
              <a:t>Balkan İleri Döküm Teknolojileri Merkezi (BCACT) </a:t>
            </a:r>
          </a:p>
          <a:p>
            <a:r>
              <a:rPr lang="tr-TR" dirty="0"/>
              <a:t>Stratejik Araştırmalar Merkezi (SAM) </a:t>
            </a:r>
          </a:p>
          <a:p>
            <a:r>
              <a:rPr lang="tr-TR" dirty="0"/>
              <a:t>Sürekli Eğitim Uygulama ve Araştırma Merkezi (YILDIZ-SEM) </a:t>
            </a:r>
          </a:p>
          <a:p>
            <a:r>
              <a:rPr lang="tr-TR" dirty="0"/>
              <a:t>Yerleşme ve Mimarlık Bilimleri Uygulama Araştırma Merkezi (YERMİM) </a:t>
            </a:r>
          </a:p>
          <a:p>
            <a:r>
              <a:rPr lang="tr-TR" dirty="0"/>
              <a:t>Atatürk İlkeleri ve İnkılap Tarihi Uygulama Araştırma Merkezi </a:t>
            </a:r>
          </a:p>
          <a:p>
            <a:r>
              <a:rPr lang="tr-TR" dirty="0"/>
              <a:t>Endüstriyel İlişkiler Uygulama ve Araştırma Merkezi (ENDİL) </a:t>
            </a:r>
          </a:p>
          <a:p>
            <a:r>
              <a:rPr lang="tr-TR" dirty="0"/>
              <a:t>Balkan ve Karadeniz Araştırmaları Uygulama ve Araştırma Merkezi (BALKAR) </a:t>
            </a:r>
          </a:p>
          <a:p>
            <a:r>
              <a:rPr lang="tr-TR" dirty="0"/>
              <a:t>İstanbul Tarihi Yarımada Uygulama ve Araştırma Merkezi (İSTYAM) </a:t>
            </a:r>
          </a:p>
          <a:p>
            <a:r>
              <a:rPr lang="tr-TR" dirty="0"/>
              <a:t>Enerji Uygulama ve Araştırma Merkezi (YEM) </a:t>
            </a:r>
          </a:p>
          <a:p>
            <a:r>
              <a:rPr lang="tr-TR" dirty="0"/>
              <a:t>Bilim ve Teknoloji Uygulama ve Araştırma Merkezi </a:t>
            </a:r>
          </a:p>
          <a:p>
            <a:r>
              <a:rPr lang="tr-TR" dirty="0"/>
              <a:t>Uzaktan eğitim Uygulama ve Araştırma Merkezi (UZEM) </a:t>
            </a:r>
          </a:p>
          <a:p>
            <a:r>
              <a:rPr lang="tr-TR" dirty="0"/>
              <a:t>Türkçe ve Yabancı Dil Uygulama ve Araştırma Merkezi </a:t>
            </a:r>
          </a:p>
          <a:p>
            <a:r>
              <a:rPr lang="tr-TR" dirty="0"/>
              <a:t>Finans, Kurumsal Yönetim ve Sürdürülebilirlik Uygulama ve Araştırma Merkezi </a:t>
            </a:r>
          </a:p>
          <a:p>
            <a:r>
              <a:rPr lang="tr-TR" dirty="0"/>
              <a:t>Mesleki Eğitim Uygulama ve Araştırma Merkezi </a:t>
            </a:r>
          </a:p>
          <a:p>
            <a:r>
              <a:rPr lang="tr-TR" dirty="0"/>
              <a:t>Sultan II. Abdülhamid Uygulama ve Araştırma Merkezi 	</a:t>
            </a:r>
          </a:p>
          <a:p>
            <a:endParaRPr lang="tr-TR" dirty="0"/>
          </a:p>
        </p:txBody>
      </p:sp>
    </p:spTree>
    <p:extLst>
      <p:ext uri="{BB962C8B-B14F-4D97-AF65-F5344CB8AC3E}">
        <p14:creationId xmlns:p14="http://schemas.microsoft.com/office/powerpoint/2010/main" val="28502579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i="1" dirty="0"/>
              <a:t>Makine Teknolojileri Kulübü (YTU Racing ) </a:t>
            </a:r>
            <a:endParaRPr lang="tr-TR"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283520" y="1935163"/>
            <a:ext cx="6576959" cy="438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87039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55576" y="692696"/>
            <a:ext cx="7704856" cy="2646878"/>
          </a:xfrm>
          <a:prstGeom prst="rect">
            <a:avLst/>
          </a:prstGeom>
        </p:spPr>
        <p:txBody>
          <a:bodyPr wrap="square">
            <a:spAutoFit/>
          </a:bodyPr>
          <a:lstStyle/>
          <a:p>
            <a:r>
              <a:rPr lang="tr-TR" sz="1400" b="1" dirty="0" smtClean="0"/>
              <a:t>İDAREYE </a:t>
            </a:r>
            <a:r>
              <a:rPr lang="tr-TR" sz="1400" b="1" dirty="0"/>
              <a:t>İLİŞKİN BİLGİLER</a:t>
            </a:r>
          </a:p>
          <a:p>
            <a:pPr lvl="0"/>
            <a:r>
              <a:rPr lang="tr-TR" sz="1400" b="1" dirty="0"/>
              <a:t>FİZİKSEL YAPI</a:t>
            </a:r>
          </a:p>
          <a:p>
            <a:r>
              <a:rPr lang="tr-TR" sz="1400" b="1" dirty="0"/>
              <a:t> </a:t>
            </a:r>
          </a:p>
          <a:p>
            <a:r>
              <a:rPr lang="en-GB" sz="1400" dirty="0" err="1"/>
              <a:t>Yıldız</a:t>
            </a:r>
            <a:r>
              <a:rPr lang="en-GB" sz="1400" dirty="0"/>
              <a:t> </a:t>
            </a:r>
            <a:r>
              <a:rPr lang="en-GB" sz="1400" dirty="0" err="1"/>
              <a:t>Teknik</a:t>
            </a:r>
            <a:r>
              <a:rPr lang="en-GB" sz="1400" dirty="0"/>
              <a:t> </a:t>
            </a:r>
            <a:r>
              <a:rPr lang="en-GB" sz="1400" dirty="0" err="1"/>
              <a:t>Üniversitesinin</a:t>
            </a:r>
            <a:r>
              <a:rPr lang="en-GB" sz="1400" dirty="0"/>
              <a:t> </a:t>
            </a:r>
            <a:r>
              <a:rPr lang="tr-TR" sz="1400" dirty="0" smtClean="0"/>
              <a:t>4</a:t>
            </a:r>
            <a:r>
              <a:rPr lang="en-GB" sz="1400" dirty="0" smtClean="0"/>
              <a:t> </a:t>
            </a:r>
            <a:r>
              <a:rPr lang="en-GB" sz="1400" dirty="0" err="1"/>
              <a:t>yerleşkesi</a:t>
            </a:r>
            <a:r>
              <a:rPr lang="en-GB" sz="1400" dirty="0"/>
              <a:t> </a:t>
            </a:r>
            <a:r>
              <a:rPr lang="en-GB" sz="1400" dirty="0" err="1"/>
              <a:t>bulunmakta</a:t>
            </a:r>
            <a:r>
              <a:rPr lang="en-GB" sz="1400" dirty="0"/>
              <a:t> </a:t>
            </a:r>
            <a:r>
              <a:rPr lang="en-GB" sz="1400" dirty="0" err="1"/>
              <a:t>olup</a:t>
            </a:r>
            <a:r>
              <a:rPr lang="en-GB" sz="1400" dirty="0"/>
              <a:t>, </a:t>
            </a:r>
            <a:r>
              <a:rPr lang="en-GB" sz="1400" dirty="0" err="1"/>
              <a:t>yerleşkelerin</a:t>
            </a:r>
            <a:r>
              <a:rPr lang="en-GB" sz="1400" dirty="0"/>
              <a:t> </a:t>
            </a:r>
            <a:r>
              <a:rPr lang="en-GB" sz="1400" dirty="0" err="1"/>
              <a:t>toplam</a:t>
            </a:r>
            <a:r>
              <a:rPr lang="en-GB" sz="1400" dirty="0"/>
              <a:t> </a:t>
            </a:r>
            <a:r>
              <a:rPr lang="en-GB" sz="1400" dirty="0" err="1"/>
              <a:t>açık</a:t>
            </a:r>
            <a:r>
              <a:rPr lang="en-GB" sz="1400" dirty="0"/>
              <a:t> </a:t>
            </a:r>
            <a:r>
              <a:rPr lang="en-GB" sz="1400" dirty="0" err="1"/>
              <a:t>alanı</a:t>
            </a:r>
            <a:r>
              <a:rPr lang="en-GB" sz="1400" dirty="0"/>
              <a:t> 1.420.578,60 m2, </a:t>
            </a:r>
            <a:r>
              <a:rPr lang="en-GB" sz="1400" dirty="0" err="1"/>
              <a:t>toplam</a:t>
            </a:r>
            <a:r>
              <a:rPr lang="en-GB" sz="1400" dirty="0"/>
              <a:t> </a:t>
            </a:r>
            <a:r>
              <a:rPr lang="en-GB" sz="1400" dirty="0" err="1"/>
              <a:t>kapalı</a:t>
            </a:r>
            <a:r>
              <a:rPr lang="en-GB" sz="1400" dirty="0"/>
              <a:t> </a:t>
            </a:r>
            <a:r>
              <a:rPr lang="en-GB" sz="1400" dirty="0" err="1"/>
              <a:t>alanı</a:t>
            </a:r>
            <a:r>
              <a:rPr lang="en-GB" sz="1400" dirty="0"/>
              <a:t> </a:t>
            </a:r>
            <a:r>
              <a:rPr lang="en-GB" sz="1400" dirty="0" err="1"/>
              <a:t>ise</a:t>
            </a:r>
            <a:r>
              <a:rPr lang="en-GB" sz="1400" dirty="0"/>
              <a:t> 363.140 m2’dir.</a:t>
            </a:r>
            <a:endParaRPr lang="tr-TR" sz="1400" b="1" dirty="0"/>
          </a:p>
          <a:p>
            <a:r>
              <a:rPr lang="tr-TR" sz="1400" b="1" dirty="0"/>
              <a:t> </a:t>
            </a:r>
            <a:endParaRPr lang="tr-TR" sz="1400" dirty="0"/>
          </a:p>
          <a:p>
            <a:pPr lvl="1"/>
            <a:r>
              <a:rPr lang="tr-TR" sz="1400" b="1" dirty="0"/>
              <a:t>Eğitim Alanları Derslikler</a:t>
            </a:r>
            <a:endParaRPr lang="tr-TR" sz="1400" dirty="0"/>
          </a:p>
          <a:p>
            <a:r>
              <a:rPr lang="tr-TR" sz="1400" b="1" dirty="0"/>
              <a:t> </a:t>
            </a:r>
            <a:endParaRPr lang="tr-TR" sz="1400" dirty="0"/>
          </a:p>
          <a:p>
            <a:r>
              <a:rPr lang="en-GB" sz="1400" dirty="0" err="1"/>
              <a:t>Öğrencilerimize</a:t>
            </a:r>
            <a:r>
              <a:rPr lang="en-GB" sz="1400" dirty="0"/>
              <a:t> </a:t>
            </a:r>
            <a:r>
              <a:rPr lang="en-GB" sz="1400" dirty="0" err="1"/>
              <a:t>donanımı</a:t>
            </a:r>
            <a:r>
              <a:rPr lang="en-GB" sz="1400" dirty="0"/>
              <a:t> </a:t>
            </a:r>
            <a:r>
              <a:rPr lang="en-GB" sz="1400" dirty="0" err="1"/>
              <a:t>tamamlanmış</a:t>
            </a:r>
            <a:r>
              <a:rPr lang="en-GB" sz="1400" dirty="0"/>
              <a:t>, </a:t>
            </a:r>
            <a:r>
              <a:rPr lang="en-GB" sz="1400" dirty="0" err="1"/>
              <a:t>tabloda</a:t>
            </a:r>
            <a:r>
              <a:rPr lang="en-GB" sz="1400" dirty="0"/>
              <a:t> </a:t>
            </a:r>
            <a:r>
              <a:rPr lang="en-GB" sz="1400" dirty="0" err="1"/>
              <a:t>sayı</a:t>
            </a:r>
            <a:r>
              <a:rPr lang="en-GB" sz="1400" dirty="0"/>
              <a:t> </a:t>
            </a:r>
            <a:r>
              <a:rPr lang="en-GB" sz="1400" dirty="0" err="1"/>
              <a:t>ve</a:t>
            </a:r>
            <a:r>
              <a:rPr lang="en-GB" sz="1400" dirty="0"/>
              <a:t> </a:t>
            </a:r>
            <a:r>
              <a:rPr lang="en-GB" sz="1400" dirty="0" err="1"/>
              <a:t>kapasitesi</a:t>
            </a:r>
            <a:r>
              <a:rPr lang="en-GB" sz="1400" dirty="0"/>
              <a:t> </a:t>
            </a:r>
            <a:r>
              <a:rPr lang="en-GB" sz="1400" dirty="0" err="1"/>
              <a:t>belirtilmiş</a:t>
            </a:r>
            <a:r>
              <a:rPr lang="en-GB" sz="1400" dirty="0"/>
              <a:t>  56 </a:t>
            </a:r>
            <a:r>
              <a:rPr lang="en-GB" sz="1400" dirty="0" err="1"/>
              <a:t>anfi</a:t>
            </a:r>
            <a:r>
              <a:rPr lang="en-GB" sz="1400" dirty="0"/>
              <a:t>, 331 </a:t>
            </a:r>
            <a:r>
              <a:rPr lang="en-GB" sz="1400" dirty="0" err="1"/>
              <a:t>sınıf</a:t>
            </a:r>
            <a:r>
              <a:rPr lang="en-GB" sz="1400" dirty="0"/>
              <a:t> </a:t>
            </a:r>
            <a:r>
              <a:rPr lang="en-GB" sz="1400" dirty="0" err="1"/>
              <a:t>ve</a:t>
            </a:r>
            <a:r>
              <a:rPr lang="en-GB" sz="1400" dirty="0"/>
              <a:t> 330 </a:t>
            </a:r>
            <a:r>
              <a:rPr lang="en-GB" sz="1400" dirty="0" err="1"/>
              <a:t>laboratuarda</a:t>
            </a:r>
            <a:r>
              <a:rPr lang="en-GB" sz="1400" dirty="0"/>
              <a:t> </a:t>
            </a:r>
            <a:r>
              <a:rPr lang="en-GB" sz="1400" dirty="0" err="1"/>
              <a:t>hizmet</a:t>
            </a:r>
            <a:r>
              <a:rPr lang="en-GB" sz="1400" dirty="0"/>
              <a:t> </a:t>
            </a:r>
            <a:r>
              <a:rPr lang="en-GB" sz="1400" dirty="0" err="1"/>
              <a:t>verilmektedir</a:t>
            </a:r>
            <a:r>
              <a:rPr lang="en-GB" dirty="0" smtClean="0"/>
              <a:t>.</a:t>
            </a:r>
            <a:endParaRPr lang="tr-TR" dirty="0" smtClean="0"/>
          </a:p>
          <a:p>
            <a:endParaRPr lang="tr-TR" dirty="0"/>
          </a:p>
        </p:txBody>
      </p:sp>
      <p:graphicFrame>
        <p:nvGraphicFramePr>
          <p:cNvPr id="3" name="Tablo 2"/>
          <p:cNvGraphicFramePr>
            <a:graphicFrameLocks noGrp="1"/>
          </p:cNvGraphicFramePr>
          <p:nvPr>
            <p:extLst>
              <p:ext uri="{D42A27DB-BD31-4B8C-83A1-F6EECF244321}">
                <p14:modId xmlns:p14="http://schemas.microsoft.com/office/powerpoint/2010/main" val="4283194160"/>
              </p:ext>
            </p:extLst>
          </p:nvPr>
        </p:nvGraphicFramePr>
        <p:xfrm>
          <a:off x="1259628" y="3482175"/>
          <a:ext cx="6912771" cy="2899152"/>
        </p:xfrm>
        <a:graphic>
          <a:graphicData uri="http://schemas.openxmlformats.org/drawingml/2006/table">
            <a:tbl>
              <a:tblPr>
                <a:tableStyleId>{5C22544A-7EE6-4342-B048-85BDC9FD1C3A}</a:tableStyleId>
              </a:tblPr>
              <a:tblGrid>
                <a:gridCol w="1824651"/>
                <a:gridCol w="1017624"/>
                <a:gridCol w="1017624"/>
                <a:gridCol w="1017624"/>
                <a:gridCol w="1017624"/>
                <a:gridCol w="1017624"/>
              </a:tblGrid>
              <a:tr h="483192">
                <a:tc rowSpan="2">
                  <a:txBody>
                    <a:bodyPr/>
                    <a:lstStyle/>
                    <a:p>
                      <a:pPr algn="just">
                        <a:spcAft>
                          <a:spcPts val="0"/>
                        </a:spcAft>
                      </a:pPr>
                      <a:r>
                        <a:rPr lang="tr-TR" sz="1200">
                          <a:effectLst/>
                        </a:rPr>
                        <a:t>Eğitim Alanı</a:t>
                      </a:r>
                      <a:endParaRPr lang="tr-TR" sz="1200">
                        <a:effectLst/>
                        <a:latin typeface="Times New Roman"/>
                        <a:ea typeface="Times New Roman"/>
                      </a:endParaRPr>
                    </a:p>
                  </a:txBody>
                  <a:tcPr marL="44450" marR="44450" marT="0" marB="0"/>
                </a:tc>
                <a:tc>
                  <a:txBody>
                    <a:bodyPr/>
                    <a:lstStyle/>
                    <a:p>
                      <a:pPr algn="ctr">
                        <a:spcAft>
                          <a:spcPts val="0"/>
                        </a:spcAft>
                      </a:pPr>
                      <a:r>
                        <a:rPr lang="tr-TR" sz="1200">
                          <a:effectLst/>
                        </a:rPr>
                        <a:t>Kapasitesi</a:t>
                      </a:r>
                      <a:endParaRPr lang="tr-TR" sz="1200">
                        <a:effectLst/>
                        <a:latin typeface="Times New Roman"/>
                        <a:ea typeface="Times New Roman"/>
                      </a:endParaRPr>
                    </a:p>
                  </a:txBody>
                  <a:tcPr marL="44450" marR="44450" marT="0" marB="0"/>
                </a:tc>
                <a:tc>
                  <a:txBody>
                    <a:bodyPr/>
                    <a:lstStyle/>
                    <a:p>
                      <a:pPr algn="ctr">
                        <a:spcAft>
                          <a:spcPts val="0"/>
                        </a:spcAft>
                      </a:pPr>
                      <a:r>
                        <a:rPr lang="tr-TR" sz="1200">
                          <a:effectLst/>
                        </a:rPr>
                        <a:t>Kapasitesi</a:t>
                      </a:r>
                      <a:endParaRPr lang="tr-TR" sz="1200">
                        <a:effectLst/>
                        <a:latin typeface="Times New Roman"/>
                        <a:ea typeface="Times New Roman"/>
                      </a:endParaRPr>
                    </a:p>
                  </a:txBody>
                  <a:tcPr marL="44450" marR="44450" marT="0" marB="0"/>
                </a:tc>
                <a:tc>
                  <a:txBody>
                    <a:bodyPr/>
                    <a:lstStyle/>
                    <a:p>
                      <a:pPr algn="ctr">
                        <a:spcAft>
                          <a:spcPts val="0"/>
                        </a:spcAft>
                      </a:pPr>
                      <a:r>
                        <a:rPr lang="tr-TR" sz="1200">
                          <a:effectLst/>
                        </a:rPr>
                        <a:t>Kapasitesi</a:t>
                      </a:r>
                      <a:endParaRPr lang="tr-TR" sz="1200">
                        <a:effectLst/>
                        <a:latin typeface="Times New Roman"/>
                        <a:ea typeface="Times New Roman"/>
                      </a:endParaRPr>
                    </a:p>
                  </a:txBody>
                  <a:tcPr marL="44450" marR="44450" marT="0" marB="0"/>
                </a:tc>
                <a:tc>
                  <a:txBody>
                    <a:bodyPr/>
                    <a:lstStyle/>
                    <a:p>
                      <a:pPr algn="ctr">
                        <a:spcAft>
                          <a:spcPts val="0"/>
                        </a:spcAft>
                      </a:pPr>
                      <a:r>
                        <a:rPr lang="tr-TR" sz="1200">
                          <a:effectLst/>
                        </a:rPr>
                        <a:t>Kapasitesi</a:t>
                      </a:r>
                      <a:endParaRPr lang="tr-TR" sz="1200">
                        <a:effectLst/>
                        <a:latin typeface="Times New Roman"/>
                        <a:ea typeface="Times New Roman"/>
                      </a:endParaRPr>
                    </a:p>
                  </a:txBody>
                  <a:tcPr marL="44450" marR="44450" marT="0" marB="0"/>
                </a:tc>
                <a:tc>
                  <a:txBody>
                    <a:bodyPr/>
                    <a:lstStyle/>
                    <a:p>
                      <a:pPr algn="ctr">
                        <a:spcAft>
                          <a:spcPts val="0"/>
                        </a:spcAft>
                      </a:pPr>
                      <a:r>
                        <a:rPr lang="tr-TR" sz="1200">
                          <a:effectLst/>
                        </a:rPr>
                        <a:t>Kapasitesi</a:t>
                      </a:r>
                      <a:endParaRPr lang="tr-TR" sz="1200">
                        <a:effectLst/>
                        <a:latin typeface="Times New Roman"/>
                        <a:ea typeface="Times New Roman"/>
                      </a:endParaRPr>
                    </a:p>
                  </a:txBody>
                  <a:tcPr marL="44450" marR="44450" marT="0" marB="0"/>
                </a:tc>
              </a:tr>
              <a:tr h="483192">
                <a:tc vMerge="1">
                  <a:txBody>
                    <a:bodyPr/>
                    <a:lstStyle/>
                    <a:p>
                      <a:endParaRPr lang="tr-TR"/>
                    </a:p>
                  </a:txBody>
                  <a:tcPr/>
                </a:tc>
                <a:tc>
                  <a:txBody>
                    <a:bodyPr/>
                    <a:lstStyle/>
                    <a:p>
                      <a:pPr algn="ctr">
                        <a:spcAft>
                          <a:spcPts val="0"/>
                        </a:spcAft>
                      </a:pPr>
                      <a:r>
                        <a:rPr lang="tr-TR" sz="1200">
                          <a:effectLst/>
                        </a:rPr>
                        <a:t>0–50</a:t>
                      </a:r>
                      <a:endParaRPr lang="tr-TR" sz="1200">
                        <a:effectLst/>
                        <a:latin typeface="Times New Roman"/>
                        <a:ea typeface="Times New Roman"/>
                      </a:endParaRPr>
                    </a:p>
                  </a:txBody>
                  <a:tcPr marL="44450" marR="44450" marT="0" marB="0"/>
                </a:tc>
                <a:tc>
                  <a:txBody>
                    <a:bodyPr/>
                    <a:lstStyle/>
                    <a:p>
                      <a:pPr algn="ctr">
                        <a:spcAft>
                          <a:spcPts val="0"/>
                        </a:spcAft>
                      </a:pPr>
                      <a:r>
                        <a:rPr lang="tr-TR" sz="1200">
                          <a:effectLst/>
                        </a:rPr>
                        <a:t>51–75</a:t>
                      </a:r>
                      <a:endParaRPr lang="tr-TR" sz="1200">
                        <a:effectLst/>
                        <a:latin typeface="Times New Roman"/>
                        <a:ea typeface="Times New Roman"/>
                      </a:endParaRPr>
                    </a:p>
                  </a:txBody>
                  <a:tcPr marL="44450" marR="44450" marT="0" marB="0"/>
                </a:tc>
                <a:tc>
                  <a:txBody>
                    <a:bodyPr/>
                    <a:lstStyle/>
                    <a:p>
                      <a:pPr algn="ctr">
                        <a:spcAft>
                          <a:spcPts val="0"/>
                        </a:spcAft>
                      </a:pPr>
                      <a:r>
                        <a:rPr lang="tr-TR" sz="1200">
                          <a:effectLst/>
                        </a:rPr>
                        <a:t>76–100</a:t>
                      </a:r>
                      <a:endParaRPr lang="tr-TR" sz="1200">
                        <a:effectLst/>
                        <a:latin typeface="Times New Roman"/>
                        <a:ea typeface="Times New Roman"/>
                      </a:endParaRPr>
                    </a:p>
                  </a:txBody>
                  <a:tcPr marL="44450" marR="44450" marT="0" marB="0"/>
                </a:tc>
                <a:tc>
                  <a:txBody>
                    <a:bodyPr/>
                    <a:lstStyle/>
                    <a:p>
                      <a:pPr algn="ctr">
                        <a:spcAft>
                          <a:spcPts val="0"/>
                        </a:spcAft>
                      </a:pPr>
                      <a:r>
                        <a:rPr lang="tr-TR" sz="1200">
                          <a:effectLst/>
                        </a:rPr>
                        <a:t>101–150</a:t>
                      </a:r>
                      <a:endParaRPr lang="tr-TR" sz="1200">
                        <a:effectLst/>
                        <a:latin typeface="Times New Roman"/>
                        <a:ea typeface="Times New Roman"/>
                      </a:endParaRPr>
                    </a:p>
                  </a:txBody>
                  <a:tcPr marL="44450" marR="44450" marT="0" marB="0"/>
                </a:tc>
                <a:tc>
                  <a:txBody>
                    <a:bodyPr/>
                    <a:lstStyle/>
                    <a:p>
                      <a:pPr algn="ctr">
                        <a:spcAft>
                          <a:spcPts val="0"/>
                        </a:spcAft>
                      </a:pPr>
                      <a:r>
                        <a:rPr lang="tr-TR" sz="1200">
                          <a:effectLst/>
                        </a:rPr>
                        <a:t>151–250</a:t>
                      </a:r>
                      <a:endParaRPr lang="tr-TR" sz="1200">
                        <a:effectLst/>
                        <a:latin typeface="Times New Roman"/>
                        <a:ea typeface="Times New Roman"/>
                      </a:endParaRPr>
                    </a:p>
                  </a:txBody>
                  <a:tcPr marL="44450" marR="44450" marT="0" marB="0"/>
                </a:tc>
              </a:tr>
              <a:tr h="483192">
                <a:tc>
                  <a:txBody>
                    <a:bodyPr/>
                    <a:lstStyle/>
                    <a:p>
                      <a:pPr algn="just">
                        <a:spcAft>
                          <a:spcPts val="0"/>
                        </a:spcAft>
                      </a:pPr>
                      <a:r>
                        <a:rPr lang="tr-TR" sz="1200">
                          <a:effectLst/>
                        </a:rPr>
                        <a:t>Anfi</a:t>
                      </a:r>
                      <a:endParaRPr lang="tr-TR" sz="1200">
                        <a:effectLst/>
                        <a:latin typeface="Times New Roman"/>
                        <a:ea typeface="Times New Roman"/>
                      </a:endParaRPr>
                    </a:p>
                  </a:txBody>
                  <a:tcPr marL="44450" marR="44450" marT="0" marB="0"/>
                </a:tc>
                <a:tc>
                  <a:txBody>
                    <a:bodyPr/>
                    <a:lstStyle/>
                    <a:p>
                      <a:pPr algn="ctr">
                        <a:spcAft>
                          <a:spcPts val="0"/>
                        </a:spcAft>
                      </a:pPr>
                      <a:r>
                        <a:rPr lang="en-GB" sz="1200">
                          <a:effectLst/>
                        </a:rPr>
                        <a:t>6</a:t>
                      </a:r>
                      <a:endParaRPr lang="tr-TR" sz="1200">
                        <a:effectLst/>
                        <a:latin typeface="Times New Roman"/>
                        <a:ea typeface="Times New Roman"/>
                      </a:endParaRPr>
                    </a:p>
                  </a:txBody>
                  <a:tcPr marL="44450" marR="44450" marT="0" marB="0" anchor="ctr"/>
                </a:tc>
                <a:tc>
                  <a:txBody>
                    <a:bodyPr/>
                    <a:lstStyle/>
                    <a:p>
                      <a:pPr algn="ctr">
                        <a:spcAft>
                          <a:spcPts val="0"/>
                        </a:spcAft>
                      </a:pPr>
                      <a:r>
                        <a:rPr lang="en-GB" sz="1200">
                          <a:effectLst/>
                        </a:rPr>
                        <a:t>3</a:t>
                      </a:r>
                      <a:endParaRPr lang="tr-TR" sz="1200">
                        <a:effectLst/>
                        <a:latin typeface="Times New Roman"/>
                        <a:ea typeface="Times New Roman"/>
                      </a:endParaRPr>
                    </a:p>
                  </a:txBody>
                  <a:tcPr marL="44450" marR="44450" marT="0" marB="0" anchor="ctr"/>
                </a:tc>
                <a:tc>
                  <a:txBody>
                    <a:bodyPr/>
                    <a:lstStyle/>
                    <a:p>
                      <a:pPr algn="ctr">
                        <a:spcAft>
                          <a:spcPts val="0"/>
                        </a:spcAft>
                      </a:pPr>
                      <a:r>
                        <a:rPr lang="en-GB" sz="1200">
                          <a:effectLst/>
                        </a:rPr>
                        <a:t>23</a:t>
                      </a:r>
                      <a:endParaRPr lang="tr-TR" sz="1200">
                        <a:effectLst/>
                        <a:latin typeface="Times New Roman"/>
                        <a:ea typeface="Times New Roman"/>
                      </a:endParaRPr>
                    </a:p>
                  </a:txBody>
                  <a:tcPr marL="44450" marR="44450" marT="0" marB="0" anchor="ctr"/>
                </a:tc>
                <a:tc>
                  <a:txBody>
                    <a:bodyPr/>
                    <a:lstStyle/>
                    <a:p>
                      <a:pPr algn="ctr">
                        <a:spcAft>
                          <a:spcPts val="0"/>
                        </a:spcAft>
                      </a:pPr>
                      <a:r>
                        <a:rPr lang="en-GB" sz="1200">
                          <a:effectLst/>
                        </a:rPr>
                        <a:t>24</a:t>
                      </a:r>
                      <a:endParaRPr lang="tr-TR" sz="1200">
                        <a:effectLst/>
                        <a:latin typeface="Times New Roman"/>
                        <a:ea typeface="Times New Roman"/>
                      </a:endParaRPr>
                    </a:p>
                  </a:txBody>
                  <a:tcPr marL="44450" marR="44450" marT="0" marB="0" anchor="ctr"/>
                </a:tc>
                <a:tc>
                  <a:txBody>
                    <a:bodyPr/>
                    <a:lstStyle/>
                    <a:p>
                      <a:pPr algn="ctr">
                        <a:spcAft>
                          <a:spcPts val="0"/>
                        </a:spcAft>
                      </a:pPr>
                      <a:r>
                        <a:rPr lang="en-GB" sz="1200">
                          <a:effectLst/>
                        </a:rPr>
                        <a:t>-</a:t>
                      </a:r>
                      <a:endParaRPr lang="tr-TR" sz="1200">
                        <a:effectLst/>
                        <a:latin typeface="Times New Roman"/>
                        <a:ea typeface="Times New Roman"/>
                      </a:endParaRPr>
                    </a:p>
                  </a:txBody>
                  <a:tcPr marL="44450" marR="44450" marT="0" marB="0" anchor="ctr"/>
                </a:tc>
              </a:tr>
              <a:tr h="483192">
                <a:tc>
                  <a:txBody>
                    <a:bodyPr/>
                    <a:lstStyle/>
                    <a:p>
                      <a:pPr algn="just">
                        <a:spcAft>
                          <a:spcPts val="0"/>
                        </a:spcAft>
                      </a:pPr>
                      <a:r>
                        <a:rPr lang="tr-TR" sz="1200">
                          <a:effectLst/>
                        </a:rPr>
                        <a:t>Sınıf</a:t>
                      </a:r>
                      <a:endParaRPr lang="tr-TR" sz="1200">
                        <a:effectLst/>
                        <a:latin typeface="Times New Roman"/>
                        <a:ea typeface="Times New Roman"/>
                      </a:endParaRPr>
                    </a:p>
                  </a:txBody>
                  <a:tcPr marL="44450" marR="44450" marT="0" marB="0"/>
                </a:tc>
                <a:tc>
                  <a:txBody>
                    <a:bodyPr/>
                    <a:lstStyle/>
                    <a:p>
                      <a:pPr algn="ctr">
                        <a:spcAft>
                          <a:spcPts val="0"/>
                        </a:spcAft>
                      </a:pPr>
                      <a:r>
                        <a:rPr lang="en-GB" sz="1200">
                          <a:effectLst/>
                        </a:rPr>
                        <a:t>157</a:t>
                      </a:r>
                      <a:endParaRPr lang="tr-TR" sz="1200">
                        <a:effectLst/>
                        <a:latin typeface="Times New Roman"/>
                        <a:ea typeface="Times New Roman"/>
                      </a:endParaRPr>
                    </a:p>
                  </a:txBody>
                  <a:tcPr marL="44450" marR="44450" marT="0" marB="0" anchor="ctr"/>
                </a:tc>
                <a:tc>
                  <a:txBody>
                    <a:bodyPr/>
                    <a:lstStyle/>
                    <a:p>
                      <a:pPr algn="ctr">
                        <a:spcAft>
                          <a:spcPts val="0"/>
                        </a:spcAft>
                      </a:pPr>
                      <a:r>
                        <a:rPr lang="en-GB" sz="1200">
                          <a:effectLst/>
                        </a:rPr>
                        <a:t>56</a:t>
                      </a:r>
                      <a:endParaRPr lang="tr-TR" sz="1200">
                        <a:effectLst/>
                        <a:latin typeface="Times New Roman"/>
                        <a:ea typeface="Times New Roman"/>
                      </a:endParaRPr>
                    </a:p>
                  </a:txBody>
                  <a:tcPr marL="44450" marR="44450" marT="0" marB="0" anchor="ctr"/>
                </a:tc>
                <a:tc>
                  <a:txBody>
                    <a:bodyPr/>
                    <a:lstStyle/>
                    <a:p>
                      <a:pPr algn="ctr">
                        <a:spcAft>
                          <a:spcPts val="0"/>
                        </a:spcAft>
                      </a:pPr>
                      <a:r>
                        <a:rPr lang="en-GB" sz="1200">
                          <a:effectLst/>
                        </a:rPr>
                        <a:t>99</a:t>
                      </a:r>
                      <a:endParaRPr lang="tr-TR" sz="1200">
                        <a:effectLst/>
                        <a:latin typeface="Times New Roman"/>
                        <a:ea typeface="Times New Roman"/>
                      </a:endParaRPr>
                    </a:p>
                  </a:txBody>
                  <a:tcPr marL="44450" marR="44450" marT="0" marB="0" anchor="ctr"/>
                </a:tc>
                <a:tc>
                  <a:txBody>
                    <a:bodyPr/>
                    <a:lstStyle/>
                    <a:p>
                      <a:pPr algn="ctr">
                        <a:spcAft>
                          <a:spcPts val="0"/>
                        </a:spcAft>
                      </a:pPr>
                      <a:r>
                        <a:rPr lang="en-GB" sz="1200">
                          <a:effectLst/>
                        </a:rPr>
                        <a:t>19</a:t>
                      </a:r>
                      <a:endParaRPr lang="tr-TR" sz="1200">
                        <a:effectLst/>
                        <a:latin typeface="Times New Roman"/>
                        <a:ea typeface="Times New Roman"/>
                      </a:endParaRPr>
                    </a:p>
                  </a:txBody>
                  <a:tcPr marL="44450" marR="44450" marT="0" marB="0" anchor="ctr"/>
                </a:tc>
                <a:tc>
                  <a:txBody>
                    <a:bodyPr/>
                    <a:lstStyle/>
                    <a:p>
                      <a:pPr algn="ctr">
                        <a:spcAft>
                          <a:spcPts val="0"/>
                        </a:spcAft>
                      </a:pPr>
                      <a:r>
                        <a:rPr lang="en-GB" sz="1200">
                          <a:effectLst/>
                        </a:rPr>
                        <a:t>-</a:t>
                      </a:r>
                      <a:endParaRPr lang="tr-TR" sz="1200">
                        <a:effectLst/>
                        <a:latin typeface="Times New Roman"/>
                        <a:ea typeface="Times New Roman"/>
                      </a:endParaRPr>
                    </a:p>
                  </a:txBody>
                  <a:tcPr marL="44450" marR="44450" marT="0" marB="0" anchor="ctr"/>
                </a:tc>
              </a:tr>
              <a:tr h="483192">
                <a:tc>
                  <a:txBody>
                    <a:bodyPr/>
                    <a:lstStyle/>
                    <a:p>
                      <a:pPr algn="just">
                        <a:spcAft>
                          <a:spcPts val="0"/>
                        </a:spcAft>
                      </a:pPr>
                      <a:r>
                        <a:rPr lang="tr-TR" sz="1200">
                          <a:effectLst/>
                        </a:rPr>
                        <a:t>Bilgisayar Lab.</a:t>
                      </a:r>
                      <a:endParaRPr lang="tr-TR" sz="1200">
                        <a:effectLst/>
                        <a:latin typeface="Times New Roman"/>
                        <a:ea typeface="Times New Roman"/>
                      </a:endParaRPr>
                    </a:p>
                  </a:txBody>
                  <a:tcPr marL="44450" marR="44450" marT="0" marB="0"/>
                </a:tc>
                <a:tc>
                  <a:txBody>
                    <a:bodyPr/>
                    <a:lstStyle/>
                    <a:p>
                      <a:pPr algn="ctr">
                        <a:spcAft>
                          <a:spcPts val="0"/>
                        </a:spcAft>
                      </a:pPr>
                      <a:r>
                        <a:rPr lang="en-GB" sz="1200">
                          <a:effectLst/>
                        </a:rPr>
                        <a:t>41</a:t>
                      </a:r>
                      <a:endParaRPr lang="tr-TR" sz="1200">
                        <a:effectLst/>
                        <a:latin typeface="Times New Roman"/>
                        <a:ea typeface="Times New Roman"/>
                      </a:endParaRPr>
                    </a:p>
                  </a:txBody>
                  <a:tcPr marL="44450" marR="44450" marT="0" marB="0" anchor="ctr"/>
                </a:tc>
                <a:tc>
                  <a:txBody>
                    <a:bodyPr/>
                    <a:lstStyle/>
                    <a:p>
                      <a:pPr algn="ctr">
                        <a:spcAft>
                          <a:spcPts val="0"/>
                        </a:spcAft>
                      </a:pPr>
                      <a:r>
                        <a:rPr lang="en-GB" sz="1200">
                          <a:effectLst/>
                        </a:rPr>
                        <a:t>3</a:t>
                      </a:r>
                      <a:endParaRPr lang="tr-TR" sz="1200">
                        <a:effectLst/>
                        <a:latin typeface="Times New Roman"/>
                        <a:ea typeface="Times New Roman"/>
                      </a:endParaRPr>
                    </a:p>
                  </a:txBody>
                  <a:tcPr marL="44450" marR="44450" marT="0" marB="0" anchor="ctr"/>
                </a:tc>
                <a:tc>
                  <a:txBody>
                    <a:bodyPr/>
                    <a:lstStyle/>
                    <a:p>
                      <a:pPr algn="ctr">
                        <a:spcAft>
                          <a:spcPts val="0"/>
                        </a:spcAft>
                      </a:pPr>
                      <a:r>
                        <a:rPr lang="en-GB" sz="1200">
                          <a:effectLst/>
                        </a:rPr>
                        <a:t>-</a:t>
                      </a:r>
                      <a:endParaRPr lang="tr-TR" sz="1200">
                        <a:effectLst/>
                        <a:latin typeface="Times New Roman"/>
                        <a:ea typeface="Times New Roman"/>
                      </a:endParaRPr>
                    </a:p>
                  </a:txBody>
                  <a:tcPr marL="44450" marR="44450" marT="0" marB="0" anchor="ctr"/>
                </a:tc>
                <a:tc>
                  <a:txBody>
                    <a:bodyPr/>
                    <a:lstStyle/>
                    <a:p>
                      <a:pPr algn="ctr">
                        <a:spcAft>
                          <a:spcPts val="0"/>
                        </a:spcAft>
                      </a:pPr>
                      <a:r>
                        <a:rPr lang="en-GB" sz="1200">
                          <a:effectLst/>
                        </a:rPr>
                        <a:t>1</a:t>
                      </a:r>
                      <a:endParaRPr lang="tr-TR" sz="1200">
                        <a:effectLst/>
                        <a:latin typeface="Times New Roman"/>
                        <a:ea typeface="Times New Roman"/>
                      </a:endParaRPr>
                    </a:p>
                  </a:txBody>
                  <a:tcPr marL="44450" marR="44450" marT="0" marB="0" anchor="ctr"/>
                </a:tc>
                <a:tc>
                  <a:txBody>
                    <a:bodyPr/>
                    <a:lstStyle/>
                    <a:p>
                      <a:pPr algn="ctr">
                        <a:spcAft>
                          <a:spcPts val="0"/>
                        </a:spcAft>
                      </a:pPr>
                      <a:r>
                        <a:rPr lang="en-GB" sz="1200">
                          <a:effectLst/>
                        </a:rPr>
                        <a:t>-</a:t>
                      </a:r>
                      <a:endParaRPr lang="tr-TR" sz="1200">
                        <a:effectLst/>
                        <a:latin typeface="Times New Roman"/>
                        <a:ea typeface="Times New Roman"/>
                      </a:endParaRPr>
                    </a:p>
                  </a:txBody>
                  <a:tcPr marL="44450" marR="44450" marT="0" marB="0" anchor="ctr"/>
                </a:tc>
              </a:tr>
              <a:tr h="483192">
                <a:tc>
                  <a:txBody>
                    <a:bodyPr/>
                    <a:lstStyle/>
                    <a:p>
                      <a:pPr algn="just">
                        <a:spcAft>
                          <a:spcPts val="0"/>
                        </a:spcAft>
                      </a:pPr>
                      <a:r>
                        <a:rPr lang="tr-TR" sz="1200">
                          <a:effectLst/>
                        </a:rPr>
                        <a:t>Diğer  Lab.</a:t>
                      </a:r>
                      <a:endParaRPr lang="tr-TR" sz="1200">
                        <a:effectLst/>
                        <a:latin typeface="Times New Roman"/>
                        <a:ea typeface="Times New Roman"/>
                      </a:endParaRPr>
                    </a:p>
                  </a:txBody>
                  <a:tcPr marL="44450" marR="44450" marT="0" marB="0"/>
                </a:tc>
                <a:tc>
                  <a:txBody>
                    <a:bodyPr/>
                    <a:lstStyle/>
                    <a:p>
                      <a:pPr algn="ctr">
                        <a:spcAft>
                          <a:spcPts val="0"/>
                        </a:spcAft>
                      </a:pPr>
                      <a:r>
                        <a:rPr lang="en-GB" sz="1200">
                          <a:effectLst/>
                        </a:rPr>
                        <a:t>280</a:t>
                      </a:r>
                      <a:endParaRPr lang="tr-TR" sz="1200">
                        <a:effectLst/>
                        <a:latin typeface="Times New Roman"/>
                        <a:ea typeface="Times New Roman"/>
                      </a:endParaRPr>
                    </a:p>
                  </a:txBody>
                  <a:tcPr marL="44450" marR="44450" marT="0" marB="0" anchor="ctr"/>
                </a:tc>
                <a:tc>
                  <a:txBody>
                    <a:bodyPr/>
                    <a:lstStyle/>
                    <a:p>
                      <a:pPr algn="ctr">
                        <a:spcAft>
                          <a:spcPts val="0"/>
                        </a:spcAft>
                      </a:pPr>
                      <a:r>
                        <a:rPr lang="en-GB" sz="1200">
                          <a:effectLst/>
                        </a:rPr>
                        <a:t>-</a:t>
                      </a:r>
                      <a:endParaRPr lang="tr-TR" sz="1200">
                        <a:effectLst/>
                        <a:latin typeface="Times New Roman"/>
                        <a:ea typeface="Times New Roman"/>
                      </a:endParaRPr>
                    </a:p>
                  </a:txBody>
                  <a:tcPr marL="44450" marR="44450" marT="0" marB="0" anchor="ctr"/>
                </a:tc>
                <a:tc>
                  <a:txBody>
                    <a:bodyPr/>
                    <a:lstStyle/>
                    <a:p>
                      <a:pPr algn="ctr">
                        <a:spcAft>
                          <a:spcPts val="0"/>
                        </a:spcAft>
                      </a:pPr>
                      <a:r>
                        <a:rPr lang="en-GB" sz="1200">
                          <a:effectLst/>
                        </a:rPr>
                        <a:t>4</a:t>
                      </a:r>
                      <a:endParaRPr lang="tr-TR" sz="1200">
                        <a:effectLst/>
                        <a:latin typeface="Times New Roman"/>
                        <a:ea typeface="Times New Roman"/>
                      </a:endParaRPr>
                    </a:p>
                  </a:txBody>
                  <a:tcPr marL="44450" marR="44450" marT="0" marB="0" anchor="ctr"/>
                </a:tc>
                <a:tc>
                  <a:txBody>
                    <a:bodyPr/>
                    <a:lstStyle/>
                    <a:p>
                      <a:pPr algn="ctr">
                        <a:spcAft>
                          <a:spcPts val="0"/>
                        </a:spcAft>
                      </a:pPr>
                      <a:r>
                        <a:rPr lang="en-GB" sz="1200">
                          <a:effectLst/>
                        </a:rPr>
                        <a:t>-</a:t>
                      </a:r>
                      <a:endParaRPr lang="tr-TR" sz="1200">
                        <a:effectLst/>
                        <a:latin typeface="Times New Roman"/>
                        <a:ea typeface="Times New Roman"/>
                      </a:endParaRPr>
                    </a:p>
                  </a:txBody>
                  <a:tcPr marL="44450" marR="44450" marT="0" marB="0" anchor="ctr"/>
                </a:tc>
                <a:tc>
                  <a:txBody>
                    <a:bodyPr/>
                    <a:lstStyle/>
                    <a:p>
                      <a:pPr algn="ctr">
                        <a:spcAft>
                          <a:spcPts val="0"/>
                        </a:spcAft>
                      </a:pPr>
                      <a:r>
                        <a:rPr lang="en-GB" sz="1200" dirty="0">
                          <a:effectLst/>
                        </a:rPr>
                        <a:t>1</a:t>
                      </a:r>
                      <a:endParaRPr lang="tr-TR" sz="1200" dirty="0">
                        <a:effectLst/>
                        <a:latin typeface="Times New Roman"/>
                        <a:ea typeface="Times New Roman"/>
                      </a:endParaRPr>
                    </a:p>
                  </a:txBody>
                  <a:tcPr marL="44450" marR="44450" marT="0" marB="0" anchor="ctr"/>
                </a:tc>
              </a:tr>
            </a:tbl>
          </a:graphicData>
        </a:graphic>
      </p:graphicFrame>
    </p:spTree>
    <p:extLst>
      <p:ext uri="{BB962C8B-B14F-4D97-AF65-F5344CB8AC3E}">
        <p14:creationId xmlns:p14="http://schemas.microsoft.com/office/powerpoint/2010/main" val="42559803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99592" y="836712"/>
            <a:ext cx="7344816" cy="2000548"/>
          </a:xfrm>
          <a:prstGeom prst="rect">
            <a:avLst/>
          </a:prstGeom>
        </p:spPr>
        <p:txBody>
          <a:bodyPr wrap="square">
            <a:spAutoFit/>
          </a:bodyPr>
          <a:lstStyle/>
          <a:p>
            <a:pPr lvl="1"/>
            <a:r>
              <a:rPr lang="tr-TR" b="1" dirty="0"/>
              <a:t>Sosyal Alanlar</a:t>
            </a:r>
            <a:endParaRPr lang="tr-TR" sz="1100" dirty="0"/>
          </a:p>
          <a:p>
            <a:r>
              <a:rPr lang="tr-TR" b="1" dirty="0"/>
              <a:t> </a:t>
            </a:r>
            <a:endParaRPr lang="tr-TR" sz="1100" dirty="0"/>
          </a:p>
          <a:p>
            <a:r>
              <a:rPr lang="tr-TR" dirty="0"/>
              <a:t>Yıldız Teknik Üniversitesinin mülkiyetinde ya da kullanımında bulunan sosyal alanlara ilişkin bilgiler aşağıdaki tablolarda verilmiştir.</a:t>
            </a:r>
            <a:endParaRPr lang="tr-TR" sz="1200" dirty="0"/>
          </a:p>
          <a:p>
            <a:r>
              <a:rPr lang="tr-TR" b="1" dirty="0"/>
              <a:t> </a:t>
            </a:r>
            <a:endParaRPr lang="tr-TR" sz="1600" dirty="0"/>
          </a:p>
          <a:p>
            <a:r>
              <a:rPr lang="tr-TR" b="1" dirty="0"/>
              <a:t>          </a:t>
            </a:r>
            <a:endParaRPr lang="tr-TR" b="1" dirty="0" smtClean="0"/>
          </a:p>
          <a:p>
            <a:endParaRPr lang="tr-TR" sz="1600" dirty="0"/>
          </a:p>
        </p:txBody>
      </p:sp>
      <p:graphicFrame>
        <p:nvGraphicFramePr>
          <p:cNvPr id="3" name="Tablo 2"/>
          <p:cNvGraphicFramePr>
            <a:graphicFrameLocks noGrp="1"/>
          </p:cNvGraphicFramePr>
          <p:nvPr>
            <p:extLst>
              <p:ext uri="{D42A27DB-BD31-4B8C-83A1-F6EECF244321}">
                <p14:modId xmlns:p14="http://schemas.microsoft.com/office/powerpoint/2010/main" val="2800460888"/>
              </p:ext>
            </p:extLst>
          </p:nvPr>
        </p:nvGraphicFramePr>
        <p:xfrm>
          <a:off x="1680470" y="2204864"/>
          <a:ext cx="5783059" cy="4104455"/>
        </p:xfrm>
        <a:graphic>
          <a:graphicData uri="http://schemas.openxmlformats.org/drawingml/2006/table">
            <a:tbl>
              <a:tblPr firstRow="1" firstCol="1" bandRow="1">
                <a:tableStyleId>{5C22544A-7EE6-4342-B048-85BDC9FD1C3A}</a:tableStyleId>
              </a:tblPr>
              <a:tblGrid>
                <a:gridCol w="484889"/>
                <a:gridCol w="2727500"/>
                <a:gridCol w="909167"/>
                <a:gridCol w="814462"/>
                <a:gridCol w="847041"/>
              </a:tblGrid>
              <a:tr h="695384">
                <a:tc>
                  <a:txBody>
                    <a:bodyPr/>
                    <a:lstStyle/>
                    <a:p>
                      <a:pPr algn="ctr">
                        <a:spcAft>
                          <a:spcPts val="0"/>
                        </a:spcAft>
                      </a:pPr>
                      <a:r>
                        <a:rPr lang="tr-TR" sz="1100" dirty="0">
                          <a:effectLst/>
                        </a:rPr>
                        <a:t>Sıra No</a:t>
                      </a:r>
                      <a:endParaRPr lang="tr-TR" sz="1200" dirty="0">
                        <a:effectLst/>
                        <a:latin typeface="Times New Roman"/>
                        <a:ea typeface="Times New Roman"/>
                      </a:endParaRPr>
                    </a:p>
                  </a:txBody>
                  <a:tcPr marL="44450" marR="44450" marT="0" marB="0" anchor="ctr"/>
                </a:tc>
                <a:tc>
                  <a:txBody>
                    <a:bodyPr/>
                    <a:lstStyle/>
                    <a:p>
                      <a:pPr algn="ctr">
                        <a:spcAft>
                          <a:spcPts val="0"/>
                        </a:spcAft>
                      </a:pPr>
                      <a:r>
                        <a:rPr lang="tr-TR" sz="1100" dirty="0">
                          <a:effectLst/>
                        </a:rPr>
                        <a:t>Sosyal Alan</a:t>
                      </a:r>
                      <a:endParaRPr lang="tr-TR" sz="1200" dirty="0">
                        <a:effectLst/>
                        <a:latin typeface="Times New Roman"/>
                        <a:ea typeface="Times New Roman"/>
                      </a:endParaRPr>
                    </a:p>
                  </a:txBody>
                  <a:tcPr marL="44450" marR="44450" marT="0" marB="0" anchor="ctr"/>
                </a:tc>
                <a:tc>
                  <a:txBody>
                    <a:bodyPr/>
                    <a:lstStyle/>
                    <a:p>
                      <a:pPr algn="ctr">
                        <a:spcAft>
                          <a:spcPts val="0"/>
                        </a:spcAft>
                      </a:pPr>
                      <a:r>
                        <a:rPr lang="tr-TR" sz="1100">
                          <a:effectLst/>
                        </a:rPr>
                        <a:t>Sayısı (Adet)</a:t>
                      </a:r>
                      <a:endParaRPr lang="tr-TR" sz="1200">
                        <a:effectLst/>
                        <a:latin typeface="Times New Roman"/>
                        <a:ea typeface="Times New Roman"/>
                      </a:endParaRPr>
                    </a:p>
                  </a:txBody>
                  <a:tcPr marL="44450" marR="44450" marT="0" marB="0" anchor="ctr"/>
                </a:tc>
                <a:tc>
                  <a:txBody>
                    <a:bodyPr/>
                    <a:lstStyle/>
                    <a:p>
                      <a:pPr algn="ctr">
                        <a:spcAft>
                          <a:spcPts val="0"/>
                        </a:spcAft>
                      </a:pPr>
                      <a:r>
                        <a:rPr lang="tr-TR" sz="1100">
                          <a:effectLst/>
                        </a:rPr>
                        <a:t>Alanı (m</a:t>
                      </a:r>
                      <a:r>
                        <a:rPr lang="tr-TR" sz="1100" baseline="30000">
                          <a:effectLst/>
                        </a:rPr>
                        <a:t>2</a:t>
                      </a:r>
                      <a:r>
                        <a:rPr lang="tr-TR" sz="1100">
                          <a:effectLst/>
                        </a:rPr>
                        <a:t>)</a:t>
                      </a:r>
                      <a:endParaRPr lang="tr-TR" sz="1200">
                        <a:effectLst/>
                        <a:latin typeface="Times New Roman"/>
                        <a:ea typeface="Times New Roman"/>
                      </a:endParaRPr>
                    </a:p>
                  </a:txBody>
                  <a:tcPr marL="44450" marR="44450" marT="0" marB="0" anchor="ctr"/>
                </a:tc>
                <a:tc>
                  <a:txBody>
                    <a:bodyPr/>
                    <a:lstStyle/>
                    <a:p>
                      <a:pPr algn="ctr">
                        <a:spcAft>
                          <a:spcPts val="0"/>
                        </a:spcAft>
                      </a:pPr>
                      <a:r>
                        <a:rPr lang="tr-TR" sz="1100">
                          <a:effectLst/>
                        </a:rPr>
                        <a:t>Kapasitesi (Kişi)</a:t>
                      </a:r>
                      <a:endParaRPr lang="tr-TR" sz="1200">
                        <a:effectLst/>
                        <a:latin typeface="Times New Roman"/>
                        <a:ea typeface="Times New Roman"/>
                      </a:endParaRPr>
                    </a:p>
                  </a:txBody>
                  <a:tcPr marL="44450" marR="44450" marT="0" marB="0" anchor="ctr"/>
                </a:tc>
              </a:tr>
              <a:tr h="339211">
                <a:tc>
                  <a:txBody>
                    <a:bodyPr/>
                    <a:lstStyle/>
                    <a:p>
                      <a:pPr algn="ctr">
                        <a:spcAft>
                          <a:spcPts val="0"/>
                        </a:spcAft>
                      </a:pPr>
                      <a:r>
                        <a:rPr lang="tr-TR" sz="1100">
                          <a:effectLst/>
                        </a:rPr>
                        <a:t>1</a:t>
                      </a:r>
                      <a:endParaRPr lang="tr-TR" sz="1200">
                        <a:effectLst/>
                        <a:latin typeface="Times New Roman"/>
                        <a:ea typeface="Times New Roman"/>
                      </a:endParaRPr>
                    </a:p>
                  </a:txBody>
                  <a:tcPr marL="44450" marR="44450" marT="0" marB="0" anchor="b"/>
                </a:tc>
                <a:tc>
                  <a:txBody>
                    <a:bodyPr/>
                    <a:lstStyle/>
                    <a:p>
                      <a:pPr>
                        <a:spcAft>
                          <a:spcPts val="0"/>
                        </a:spcAft>
                      </a:pPr>
                      <a:r>
                        <a:rPr lang="tr-TR" sz="1100">
                          <a:effectLst/>
                        </a:rPr>
                        <a:t>Kantin ve Kafeterya</a:t>
                      </a:r>
                      <a:endParaRPr lang="tr-TR" sz="1200">
                        <a:effectLst/>
                        <a:latin typeface="Times New Roman"/>
                        <a:ea typeface="Times New Roman"/>
                      </a:endParaRPr>
                    </a:p>
                  </a:txBody>
                  <a:tcPr marL="44450" marR="44450" marT="0" marB="0" anchor="b"/>
                </a:tc>
                <a:tc>
                  <a:txBody>
                    <a:bodyPr/>
                    <a:lstStyle/>
                    <a:p>
                      <a:pPr algn="ctr">
                        <a:spcAft>
                          <a:spcPts val="0"/>
                        </a:spcAft>
                      </a:pPr>
                      <a:r>
                        <a:rPr lang="tr-TR" sz="1100">
                          <a:effectLst/>
                        </a:rPr>
                        <a:t>27</a:t>
                      </a:r>
                      <a:endParaRPr lang="tr-TR" sz="1200">
                        <a:effectLst/>
                        <a:latin typeface="Times New Roman"/>
                        <a:ea typeface="Times New Roman"/>
                      </a:endParaRPr>
                    </a:p>
                  </a:txBody>
                  <a:tcPr marL="44450" marR="44450" marT="0" marB="0" anchor="b"/>
                </a:tc>
                <a:tc>
                  <a:txBody>
                    <a:bodyPr/>
                    <a:lstStyle/>
                    <a:p>
                      <a:pPr algn="ctr">
                        <a:spcAft>
                          <a:spcPts val="0"/>
                        </a:spcAft>
                      </a:pPr>
                      <a:r>
                        <a:rPr lang="tr-TR" sz="1100">
                          <a:effectLst/>
                        </a:rPr>
                        <a:t>8.536.59 </a:t>
                      </a:r>
                      <a:endParaRPr lang="tr-TR" sz="1200">
                        <a:effectLst/>
                        <a:latin typeface="Times New Roman"/>
                        <a:ea typeface="Times New Roman"/>
                      </a:endParaRPr>
                    </a:p>
                  </a:txBody>
                  <a:tcPr marL="44450" marR="44450" marT="0" marB="0" anchor="b"/>
                </a:tc>
                <a:tc>
                  <a:txBody>
                    <a:bodyPr/>
                    <a:lstStyle/>
                    <a:p>
                      <a:pPr algn="ctr">
                        <a:spcAft>
                          <a:spcPts val="0"/>
                        </a:spcAft>
                      </a:pPr>
                      <a:r>
                        <a:rPr lang="tr-TR" sz="1100">
                          <a:effectLst/>
                        </a:rPr>
                        <a:t>-</a:t>
                      </a:r>
                      <a:endParaRPr lang="tr-TR" sz="1200">
                        <a:effectLst/>
                        <a:latin typeface="Times New Roman"/>
                        <a:ea typeface="Times New Roman"/>
                      </a:endParaRPr>
                    </a:p>
                  </a:txBody>
                  <a:tcPr marL="44450" marR="44450" marT="0" marB="0" anchor="b"/>
                </a:tc>
              </a:tr>
              <a:tr h="339211">
                <a:tc>
                  <a:txBody>
                    <a:bodyPr/>
                    <a:lstStyle/>
                    <a:p>
                      <a:pPr algn="ctr">
                        <a:spcAft>
                          <a:spcPts val="0"/>
                        </a:spcAft>
                      </a:pPr>
                      <a:r>
                        <a:rPr lang="tr-TR" sz="1100">
                          <a:effectLst/>
                        </a:rPr>
                        <a:t>2</a:t>
                      </a:r>
                      <a:endParaRPr lang="tr-TR" sz="1200">
                        <a:effectLst/>
                        <a:latin typeface="Times New Roman"/>
                        <a:ea typeface="Times New Roman"/>
                      </a:endParaRPr>
                    </a:p>
                  </a:txBody>
                  <a:tcPr marL="44450" marR="44450" marT="0" marB="0" anchor="b"/>
                </a:tc>
                <a:tc>
                  <a:txBody>
                    <a:bodyPr/>
                    <a:lstStyle/>
                    <a:p>
                      <a:pPr>
                        <a:spcAft>
                          <a:spcPts val="0"/>
                        </a:spcAft>
                      </a:pPr>
                      <a:r>
                        <a:rPr lang="tr-TR" sz="1100">
                          <a:effectLst/>
                        </a:rPr>
                        <a:t>Sosyal Tesis (YTU Hisar) </a:t>
                      </a:r>
                      <a:endParaRPr lang="tr-TR" sz="1200">
                        <a:effectLst/>
                        <a:latin typeface="Times New Roman"/>
                        <a:ea typeface="Times New Roman"/>
                      </a:endParaRPr>
                    </a:p>
                  </a:txBody>
                  <a:tcPr marL="44450" marR="44450" marT="0" marB="0" anchor="b"/>
                </a:tc>
                <a:tc>
                  <a:txBody>
                    <a:bodyPr/>
                    <a:lstStyle/>
                    <a:p>
                      <a:pPr algn="ctr">
                        <a:spcAft>
                          <a:spcPts val="0"/>
                        </a:spcAft>
                      </a:pPr>
                      <a:r>
                        <a:rPr lang="tr-TR" sz="1100">
                          <a:effectLst/>
                        </a:rPr>
                        <a:t>1</a:t>
                      </a:r>
                      <a:endParaRPr lang="tr-TR" sz="1200">
                        <a:effectLst/>
                        <a:latin typeface="Times New Roman"/>
                        <a:ea typeface="Times New Roman"/>
                      </a:endParaRPr>
                    </a:p>
                  </a:txBody>
                  <a:tcPr marL="44450" marR="44450" marT="0" marB="0" anchor="b"/>
                </a:tc>
                <a:tc>
                  <a:txBody>
                    <a:bodyPr/>
                    <a:lstStyle/>
                    <a:p>
                      <a:pPr algn="ctr">
                        <a:spcAft>
                          <a:spcPts val="0"/>
                        </a:spcAft>
                      </a:pPr>
                      <a:r>
                        <a:rPr lang="tr-TR" sz="1100">
                          <a:effectLst/>
                        </a:rPr>
                        <a:t>6.225</a:t>
                      </a:r>
                      <a:endParaRPr lang="tr-TR" sz="1200">
                        <a:effectLst/>
                        <a:latin typeface="Times New Roman"/>
                        <a:ea typeface="Times New Roman"/>
                      </a:endParaRPr>
                    </a:p>
                  </a:txBody>
                  <a:tcPr marL="44450" marR="44450" marT="0" marB="0" anchor="b"/>
                </a:tc>
                <a:tc>
                  <a:txBody>
                    <a:bodyPr/>
                    <a:lstStyle/>
                    <a:p>
                      <a:pPr algn="ctr">
                        <a:spcAft>
                          <a:spcPts val="0"/>
                        </a:spcAft>
                      </a:pPr>
                      <a:r>
                        <a:rPr lang="tr-TR" sz="1100">
                          <a:effectLst/>
                        </a:rPr>
                        <a:t>1050</a:t>
                      </a:r>
                      <a:endParaRPr lang="tr-TR" sz="1200">
                        <a:effectLst/>
                        <a:latin typeface="Times New Roman"/>
                        <a:ea typeface="Times New Roman"/>
                      </a:endParaRPr>
                    </a:p>
                  </a:txBody>
                  <a:tcPr marL="44450" marR="44450" marT="0" marB="0" anchor="b"/>
                </a:tc>
              </a:tr>
              <a:tr h="339211">
                <a:tc>
                  <a:txBody>
                    <a:bodyPr/>
                    <a:lstStyle/>
                    <a:p>
                      <a:pPr algn="ctr">
                        <a:spcAft>
                          <a:spcPts val="0"/>
                        </a:spcAft>
                      </a:pPr>
                      <a:r>
                        <a:rPr lang="tr-TR" sz="1100">
                          <a:effectLst/>
                        </a:rPr>
                        <a:t>3</a:t>
                      </a:r>
                      <a:endParaRPr lang="tr-TR" sz="1200">
                        <a:effectLst/>
                        <a:latin typeface="Times New Roman"/>
                        <a:ea typeface="Times New Roman"/>
                      </a:endParaRPr>
                    </a:p>
                  </a:txBody>
                  <a:tcPr marL="44450" marR="44450" marT="0" marB="0" anchor="b"/>
                </a:tc>
                <a:tc>
                  <a:txBody>
                    <a:bodyPr/>
                    <a:lstStyle/>
                    <a:p>
                      <a:pPr>
                        <a:spcAft>
                          <a:spcPts val="0"/>
                        </a:spcAft>
                      </a:pPr>
                      <a:r>
                        <a:rPr lang="tr-TR" sz="1100">
                          <a:effectLst/>
                        </a:rPr>
                        <a:t>Yemekhane</a:t>
                      </a:r>
                      <a:endParaRPr lang="tr-TR" sz="1200">
                        <a:effectLst/>
                        <a:latin typeface="Times New Roman"/>
                        <a:ea typeface="Times New Roman"/>
                      </a:endParaRPr>
                    </a:p>
                  </a:txBody>
                  <a:tcPr marL="44450" marR="44450" marT="0" marB="0" anchor="b"/>
                </a:tc>
                <a:tc>
                  <a:txBody>
                    <a:bodyPr/>
                    <a:lstStyle/>
                    <a:p>
                      <a:pPr algn="ctr">
                        <a:spcAft>
                          <a:spcPts val="0"/>
                        </a:spcAft>
                      </a:pPr>
                      <a:r>
                        <a:rPr lang="tr-TR" sz="1100">
                          <a:effectLst/>
                        </a:rPr>
                        <a:t>9</a:t>
                      </a:r>
                      <a:endParaRPr lang="tr-TR" sz="1200">
                        <a:effectLst/>
                        <a:latin typeface="Times New Roman"/>
                        <a:ea typeface="Times New Roman"/>
                      </a:endParaRPr>
                    </a:p>
                  </a:txBody>
                  <a:tcPr marL="44450" marR="44450" marT="0" marB="0" anchor="b"/>
                </a:tc>
                <a:tc>
                  <a:txBody>
                    <a:bodyPr/>
                    <a:lstStyle/>
                    <a:p>
                      <a:pPr algn="ctr">
                        <a:spcAft>
                          <a:spcPts val="0"/>
                        </a:spcAft>
                      </a:pPr>
                      <a:r>
                        <a:rPr lang="tr-TR" sz="1100">
                          <a:effectLst/>
                        </a:rPr>
                        <a:t>5.258</a:t>
                      </a:r>
                      <a:endParaRPr lang="tr-TR" sz="1200">
                        <a:effectLst/>
                        <a:latin typeface="Times New Roman"/>
                        <a:ea typeface="Times New Roman"/>
                      </a:endParaRPr>
                    </a:p>
                  </a:txBody>
                  <a:tcPr marL="44450" marR="44450" marT="0" marB="0" anchor="b"/>
                </a:tc>
                <a:tc>
                  <a:txBody>
                    <a:bodyPr/>
                    <a:lstStyle/>
                    <a:p>
                      <a:pPr algn="ctr">
                        <a:spcAft>
                          <a:spcPts val="0"/>
                        </a:spcAft>
                      </a:pPr>
                      <a:r>
                        <a:rPr lang="tr-TR" sz="1100">
                          <a:effectLst/>
                        </a:rPr>
                        <a:t>2722</a:t>
                      </a:r>
                      <a:endParaRPr lang="tr-TR" sz="1200">
                        <a:effectLst/>
                        <a:latin typeface="Times New Roman"/>
                        <a:ea typeface="Times New Roman"/>
                      </a:endParaRPr>
                    </a:p>
                  </a:txBody>
                  <a:tcPr marL="44450" marR="44450" marT="0" marB="0" anchor="b"/>
                </a:tc>
              </a:tr>
              <a:tr h="339211">
                <a:tc>
                  <a:txBody>
                    <a:bodyPr/>
                    <a:lstStyle/>
                    <a:p>
                      <a:pPr algn="ctr">
                        <a:spcAft>
                          <a:spcPts val="0"/>
                        </a:spcAft>
                      </a:pPr>
                      <a:r>
                        <a:rPr lang="tr-TR" sz="1100">
                          <a:effectLst/>
                        </a:rPr>
                        <a:t>4</a:t>
                      </a:r>
                      <a:endParaRPr lang="tr-TR" sz="1200">
                        <a:effectLst/>
                        <a:latin typeface="Times New Roman"/>
                        <a:ea typeface="Times New Roman"/>
                      </a:endParaRPr>
                    </a:p>
                  </a:txBody>
                  <a:tcPr marL="44450" marR="44450" marT="0" marB="0" anchor="b"/>
                </a:tc>
                <a:tc>
                  <a:txBody>
                    <a:bodyPr/>
                    <a:lstStyle/>
                    <a:p>
                      <a:pPr>
                        <a:spcAft>
                          <a:spcPts val="0"/>
                        </a:spcAft>
                      </a:pPr>
                      <a:r>
                        <a:rPr lang="tr-TR" sz="1100">
                          <a:effectLst/>
                        </a:rPr>
                        <a:t>Misafirhane</a:t>
                      </a:r>
                      <a:endParaRPr lang="tr-TR" sz="1200">
                        <a:effectLst/>
                        <a:latin typeface="Times New Roman"/>
                        <a:ea typeface="Times New Roman"/>
                      </a:endParaRPr>
                    </a:p>
                  </a:txBody>
                  <a:tcPr marL="44450" marR="44450" marT="0" marB="0" anchor="b"/>
                </a:tc>
                <a:tc>
                  <a:txBody>
                    <a:bodyPr/>
                    <a:lstStyle/>
                    <a:p>
                      <a:pPr algn="ctr">
                        <a:spcAft>
                          <a:spcPts val="0"/>
                        </a:spcAft>
                      </a:pPr>
                      <a:r>
                        <a:rPr lang="tr-TR" sz="1100">
                          <a:effectLst/>
                        </a:rPr>
                        <a:t>78</a:t>
                      </a:r>
                      <a:endParaRPr lang="tr-TR" sz="1200">
                        <a:effectLst/>
                        <a:latin typeface="Times New Roman"/>
                        <a:ea typeface="Times New Roman"/>
                      </a:endParaRPr>
                    </a:p>
                  </a:txBody>
                  <a:tcPr marL="44450" marR="44450" marT="0" marB="0" anchor="b"/>
                </a:tc>
                <a:tc>
                  <a:txBody>
                    <a:bodyPr/>
                    <a:lstStyle/>
                    <a:p>
                      <a:pPr algn="ctr">
                        <a:spcAft>
                          <a:spcPts val="0"/>
                        </a:spcAft>
                      </a:pPr>
                      <a:r>
                        <a:rPr lang="tr-TR" sz="1100">
                          <a:effectLst/>
                        </a:rPr>
                        <a:t>5620</a:t>
                      </a:r>
                      <a:endParaRPr lang="tr-TR" sz="1200">
                        <a:effectLst/>
                        <a:latin typeface="Times New Roman"/>
                        <a:ea typeface="Times New Roman"/>
                      </a:endParaRPr>
                    </a:p>
                  </a:txBody>
                  <a:tcPr marL="44450" marR="44450" marT="0" marB="0" anchor="b"/>
                </a:tc>
                <a:tc>
                  <a:txBody>
                    <a:bodyPr/>
                    <a:lstStyle/>
                    <a:p>
                      <a:pPr algn="ctr">
                        <a:spcAft>
                          <a:spcPts val="0"/>
                        </a:spcAft>
                      </a:pPr>
                      <a:r>
                        <a:rPr lang="tr-TR" sz="1100">
                          <a:effectLst/>
                        </a:rPr>
                        <a:t>163</a:t>
                      </a:r>
                      <a:endParaRPr lang="tr-TR" sz="1200">
                        <a:effectLst/>
                        <a:latin typeface="Times New Roman"/>
                        <a:ea typeface="Times New Roman"/>
                      </a:endParaRPr>
                    </a:p>
                  </a:txBody>
                  <a:tcPr marL="44450" marR="44450" marT="0" marB="0" anchor="b"/>
                </a:tc>
              </a:tr>
              <a:tr h="339211">
                <a:tc>
                  <a:txBody>
                    <a:bodyPr/>
                    <a:lstStyle/>
                    <a:p>
                      <a:pPr algn="ctr">
                        <a:spcAft>
                          <a:spcPts val="0"/>
                        </a:spcAft>
                      </a:pPr>
                      <a:r>
                        <a:rPr lang="tr-TR" sz="1100">
                          <a:effectLst/>
                        </a:rPr>
                        <a:t>5</a:t>
                      </a:r>
                      <a:endParaRPr lang="tr-TR" sz="1200">
                        <a:effectLst/>
                        <a:latin typeface="Times New Roman"/>
                        <a:ea typeface="Times New Roman"/>
                      </a:endParaRPr>
                    </a:p>
                  </a:txBody>
                  <a:tcPr marL="44450" marR="44450" marT="0" marB="0" anchor="b"/>
                </a:tc>
                <a:tc>
                  <a:txBody>
                    <a:bodyPr/>
                    <a:lstStyle/>
                    <a:p>
                      <a:pPr>
                        <a:spcAft>
                          <a:spcPts val="0"/>
                        </a:spcAft>
                      </a:pPr>
                      <a:r>
                        <a:rPr lang="tr-TR" sz="1100">
                          <a:effectLst/>
                        </a:rPr>
                        <a:t>Öğrenci Yurtları</a:t>
                      </a:r>
                      <a:endParaRPr lang="tr-TR" sz="1200">
                        <a:effectLst/>
                        <a:latin typeface="Times New Roman"/>
                        <a:ea typeface="Times New Roman"/>
                      </a:endParaRPr>
                    </a:p>
                  </a:txBody>
                  <a:tcPr marL="44450" marR="44450" marT="0" marB="0" anchor="b"/>
                </a:tc>
                <a:tc>
                  <a:txBody>
                    <a:bodyPr/>
                    <a:lstStyle/>
                    <a:p>
                      <a:pPr algn="ctr">
                        <a:spcAft>
                          <a:spcPts val="0"/>
                        </a:spcAft>
                      </a:pPr>
                      <a:r>
                        <a:rPr lang="tr-TR" sz="1100">
                          <a:effectLst/>
                        </a:rPr>
                        <a:t>2</a:t>
                      </a:r>
                      <a:endParaRPr lang="tr-TR" sz="1200">
                        <a:effectLst/>
                        <a:latin typeface="Times New Roman"/>
                        <a:ea typeface="Times New Roman"/>
                      </a:endParaRPr>
                    </a:p>
                  </a:txBody>
                  <a:tcPr marL="44450" marR="44450" marT="0" marB="0" anchor="b"/>
                </a:tc>
                <a:tc>
                  <a:txBody>
                    <a:bodyPr/>
                    <a:lstStyle/>
                    <a:p>
                      <a:pPr algn="ctr">
                        <a:spcAft>
                          <a:spcPts val="0"/>
                        </a:spcAft>
                      </a:pPr>
                      <a:r>
                        <a:rPr lang="tr-TR" sz="1100">
                          <a:effectLst/>
                        </a:rPr>
                        <a:t>2083</a:t>
                      </a:r>
                      <a:endParaRPr lang="tr-TR" sz="1200">
                        <a:effectLst/>
                        <a:latin typeface="Times New Roman"/>
                        <a:ea typeface="Times New Roman"/>
                      </a:endParaRPr>
                    </a:p>
                  </a:txBody>
                  <a:tcPr marL="44450" marR="44450" marT="0" marB="0" anchor="b"/>
                </a:tc>
                <a:tc>
                  <a:txBody>
                    <a:bodyPr/>
                    <a:lstStyle/>
                    <a:p>
                      <a:pPr algn="ctr">
                        <a:spcAft>
                          <a:spcPts val="0"/>
                        </a:spcAft>
                      </a:pPr>
                      <a:r>
                        <a:rPr lang="tr-TR" sz="1100">
                          <a:effectLst/>
                        </a:rPr>
                        <a:t>126</a:t>
                      </a:r>
                      <a:endParaRPr lang="tr-TR" sz="1200">
                        <a:effectLst/>
                        <a:latin typeface="Times New Roman"/>
                        <a:ea typeface="Times New Roman"/>
                      </a:endParaRPr>
                    </a:p>
                  </a:txBody>
                  <a:tcPr marL="44450" marR="44450" marT="0" marB="0" anchor="b"/>
                </a:tc>
              </a:tr>
              <a:tr h="339211">
                <a:tc>
                  <a:txBody>
                    <a:bodyPr/>
                    <a:lstStyle/>
                    <a:p>
                      <a:pPr algn="ctr">
                        <a:spcAft>
                          <a:spcPts val="0"/>
                        </a:spcAft>
                      </a:pPr>
                      <a:r>
                        <a:rPr lang="tr-TR" sz="1100">
                          <a:effectLst/>
                        </a:rPr>
                        <a:t>6</a:t>
                      </a:r>
                      <a:endParaRPr lang="tr-TR" sz="1200">
                        <a:effectLst/>
                        <a:latin typeface="Times New Roman"/>
                        <a:ea typeface="Times New Roman"/>
                      </a:endParaRPr>
                    </a:p>
                  </a:txBody>
                  <a:tcPr marL="44450" marR="44450" marT="0" marB="0" anchor="b"/>
                </a:tc>
                <a:tc>
                  <a:txBody>
                    <a:bodyPr/>
                    <a:lstStyle/>
                    <a:p>
                      <a:pPr>
                        <a:spcAft>
                          <a:spcPts val="0"/>
                        </a:spcAft>
                      </a:pPr>
                      <a:r>
                        <a:rPr lang="tr-TR" sz="1100">
                          <a:effectLst/>
                        </a:rPr>
                        <a:t>Öğrenci Kulübü</a:t>
                      </a:r>
                      <a:endParaRPr lang="tr-TR" sz="1200">
                        <a:effectLst/>
                        <a:latin typeface="Times New Roman"/>
                        <a:ea typeface="Times New Roman"/>
                      </a:endParaRPr>
                    </a:p>
                  </a:txBody>
                  <a:tcPr marL="44450" marR="44450" marT="0" marB="0" anchor="b"/>
                </a:tc>
                <a:tc>
                  <a:txBody>
                    <a:bodyPr/>
                    <a:lstStyle/>
                    <a:p>
                      <a:pPr algn="ctr">
                        <a:spcAft>
                          <a:spcPts val="0"/>
                        </a:spcAft>
                      </a:pPr>
                      <a:r>
                        <a:rPr lang="tr-TR" sz="1100">
                          <a:effectLst/>
                        </a:rPr>
                        <a:t>43</a:t>
                      </a:r>
                      <a:endParaRPr lang="tr-TR" sz="1200">
                        <a:effectLst/>
                        <a:latin typeface="Times New Roman"/>
                        <a:ea typeface="Times New Roman"/>
                      </a:endParaRPr>
                    </a:p>
                  </a:txBody>
                  <a:tcPr marL="44450" marR="44450" marT="0" marB="0" anchor="b"/>
                </a:tc>
                <a:tc>
                  <a:txBody>
                    <a:bodyPr/>
                    <a:lstStyle/>
                    <a:p>
                      <a:pPr algn="ctr">
                        <a:spcAft>
                          <a:spcPts val="0"/>
                        </a:spcAft>
                      </a:pPr>
                      <a:r>
                        <a:rPr lang="tr-TR" sz="1100">
                          <a:effectLst/>
                        </a:rPr>
                        <a:t>600</a:t>
                      </a:r>
                      <a:endParaRPr lang="tr-TR" sz="1200">
                        <a:effectLst/>
                        <a:latin typeface="Times New Roman"/>
                        <a:ea typeface="Times New Roman"/>
                      </a:endParaRPr>
                    </a:p>
                  </a:txBody>
                  <a:tcPr marL="44450" marR="44450" marT="0" marB="0" anchor="b"/>
                </a:tc>
                <a:tc>
                  <a:txBody>
                    <a:bodyPr/>
                    <a:lstStyle/>
                    <a:p>
                      <a:pPr algn="ctr">
                        <a:spcAft>
                          <a:spcPts val="0"/>
                        </a:spcAft>
                      </a:pPr>
                      <a:r>
                        <a:rPr lang="tr-TR" sz="1100">
                          <a:effectLst/>
                        </a:rPr>
                        <a:t>500</a:t>
                      </a:r>
                      <a:endParaRPr lang="tr-TR" sz="1200">
                        <a:effectLst/>
                        <a:latin typeface="Times New Roman"/>
                        <a:ea typeface="Times New Roman"/>
                      </a:endParaRPr>
                    </a:p>
                  </a:txBody>
                  <a:tcPr marL="44450" marR="44450" marT="0" marB="0" anchor="b"/>
                </a:tc>
              </a:tr>
              <a:tr h="339211">
                <a:tc>
                  <a:txBody>
                    <a:bodyPr/>
                    <a:lstStyle/>
                    <a:p>
                      <a:pPr algn="ctr">
                        <a:spcAft>
                          <a:spcPts val="0"/>
                        </a:spcAft>
                      </a:pPr>
                      <a:r>
                        <a:rPr lang="tr-TR" sz="1100">
                          <a:effectLst/>
                        </a:rPr>
                        <a:t>7</a:t>
                      </a:r>
                      <a:endParaRPr lang="tr-TR" sz="1200">
                        <a:effectLst/>
                        <a:latin typeface="Times New Roman"/>
                        <a:ea typeface="Times New Roman"/>
                      </a:endParaRPr>
                    </a:p>
                  </a:txBody>
                  <a:tcPr marL="44450" marR="44450" marT="0" marB="0" anchor="b"/>
                </a:tc>
                <a:tc>
                  <a:txBody>
                    <a:bodyPr/>
                    <a:lstStyle/>
                    <a:p>
                      <a:pPr>
                        <a:spcAft>
                          <a:spcPts val="0"/>
                        </a:spcAft>
                      </a:pPr>
                      <a:r>
                        <a:rPr lang="tr-TR" sz="1100">
                          <a:effectLst/>
                        </a:rPr>
                        <a:t>Sinema Salonu</a:t>
                      </a:r>
                      <a:endParaRPr lang="tr-TR" sz="1200">
                        <a:effectLst/>
                        <a:latin typeface="Times New Roman"/>
                        <a:ea typeface="Times New Roman"/>
                      </a:endParaRPr>
                    </a:p>
                  </a:txBody>
                  <a:tcPr marL="44450" marR="44450" marT="0" marB="0" anchor="b"/>
                </a:tc>
                <a:tc>
                  <a:txBody>
                    <a:bodyPr/>
                    <a:lstStyle/>
                    <a:p>
                      <a:pPr algn="ctr">
                        <a:spcAft>
                          <a:spcPts val="0"/>
                        </a:spcAft>
                      </a:pPr>
                      <a:r>
                        <a:rPr lang="tr-TR" sz="1100">
                          <a:effectLst/>
                        </a:rPr>
                        <a:t>2</a:t>
                      </a:r>
                      <a:endParaRPr lang="tr-TR" sz="1200">
                        <a:effectLst/>
                        <a:latin typeface="Times New Roman"/>
                        <a:ea typeface="Times New Roman"/>
                      </a:endParaRPr>
                    </a:p>
                  </a:txBody>
                  <a:tcPr marL="44450" marR="44450" marT="0" marB="0" anchor="b"/>
                </a:tc>
                <a:tc>
                  <a:txBody>
                    <a:bodyPr/>
                    <a:lstStyle/>
                    <a:p>
                      <a:pPr algn="ctr">
                        <a:spcAft>
                          <a:spcPts val="0"/>
                        </a:spcAft>
                      </a:pPr>
                      <a:r>
                        <a:rPr lang="tr-TR" sz="1100">
                          <a:effectLst/>
                        </a:rPr>
                        <a:t>249</a:t>
                      </a:r>
                      <a:endParaRPr lang="tr-TR" sz="1200">
                        <a:effectLst/>
                        <a:latin typeface="Times New Roman"/>
                        <a:ea typeface="Times New Roman"/>
                      </a:endParaRPr>
                    </a:p>
                  </a:txBody>
                  <a:tcPr marL="44450" marR="44450" marT="0" marB="0" anchor="b"/>
                </a:tc>
                <a:tc>
                  <a:txBody>
                    <a:bodyPr/>
                    <a:lstStyle/>
                    <a:p>
                      <a:pPr algn="ctr">
                        <a:spcAft>
                          <a:spcPts val="0"/>
                        </a:spcAft>
                      </a:pPr>
                      <a:r>
                        <a:rPr lang="tr-TR" sz="1100">
                          <a:effectLst/>
                        </a:rPr>
                        <a:t>170</a:t>
                      </a:r>
                      <a:endParaRPr lang="tr-TR" sz="1200">
                        <a:effectLst/>
                        <a:latin typeface="Times New Roman"/>
                        <a:ea typeface="Times New Roman"/>
                      </a:endParaRPr>
                    </a:p>
                  </a:txBody>
                  <a:tcPr marL="44450" marR="44450" marT="0" marB="0" anchor="b"/>
                </a:tc>
              </a:tr>
              <a:tr h="339211">
                <a:tc>
                  <a:txBody>
                    <a:bodyPr/>
                    <a:lstStyle/>
                    <a:p>
                      <a:pPr algn="ctr">
                        <a:spcAft>
                          <a:spcPts val="0"/>
                        </a:spcAft>
                      </a:pPr>
                      <a:r>
                        <a:rPr lang="tr-TR" sz="1100">
                          <a:effectLst/>
                        </a:rPr>
                        <a:t>8</a:t>
                      </a:r>
                      <a:endParaRPr lang="tr-TR" sz="1200">
                        <a:effectLst/>
                        <a:latin typeface="Times New Roman"/>
                        <a:ea typeface="Times New Roman"/>
                      </a:endParaRPr>
                    </a:p>
                  </a:txBody>
                  <a:tcPr marL="44450" marR="44450" marT="0" marB="0" anchor="b"/>
                </a:tc>
                <a:tc>
                  <a:txBody>
                    <a:bodyPr/>
                    <a:lstStyle/>
                    <a:p>
                      <a:pPr>
                        <a:spcAft>
                          <a:spcPts val="0"/>
                        </a:spcAft>
                      </a:pPr>
                      <a:r>
                        <a:rPr lang="tr-TR" sz="1100">
                          <a:effectLst/>
                        </a:rPr>
                        <a:t>Kapalı Spor Tesisi </a:t>
                      </a:r>
                      <a:endParaRPr lang="tr-TR" sz="1200">
                        <a:effectLst/>
                        <a:latin typeface="Times New Roman"/>
                        <a:ea typeface="Times New Roman"/>
                      </a:endParaRPr>
                    </a:p>
                  </a:txBody>
                  <a:tcPr marL="44450" marR="44450" marT="0" marB="0" anchor="b"/>
                </a:tc>
                <a:tc>
                  <a:txBody>
                    <a:bodyPr/>
                    <a:lstStyle/>
                    <a:p>
                      <a:pPr algn="ctr">
                        <a:spcAft>
                          <a:spcPts val="0"/>
                        </a:spcAft>
                      </a:pPr>
                      <a:r>
                        <a:rPr lang="tr-TR" sz="1100">
                          <a:effectLst/>
                        </a:rPr>
                        <a:t>4</a:t>
                      </a:r>
                      <a:endParaRPr lang="tr-TR" sz="1200">
                        <a:effectLst/>
                        <a:latin typeface="Times New Roman"/>
                        <a:ea typeface="Times New Roman"/>
                      </a:endParaRPr>
                    </a:p>
                  </a:txBody>
                  <a:tcPr marL="44450" marR="44450" marT="0" marB="0" anchor="b"/>
                </a:tc>
                <a:tc>
                  <a:txBody>
                    <a:bodyPr/>
                    <a:lstStyle/>
                    <a:p>
                      <a:pPr algn="ctr">
                        <a:spcAft>
                          <a:spcPts val="0"/>
                        </a:spcAft>
                      </a:pPr>
                      <a:r>
                        <a:rPr lang="tr-TR" sz="1100">
                          <a:effectLst/>
                        </a:rPr>
                        <a:t>9463</a:t>
                      </a:r>
                      <a:endParaRPr lang="tr-TR" sz="1200">
                        <a:effectLst/>
                        <a:latin typeface="Times New Roman"/>
                        <a:ea typeface="Times New Roman"/>
                      </a:endParaRPr>
                    </a:p>
                  </a:txBody>
                  <a:tcPr marL="44450" marR="44450" marT="0" marB="0" anchor="b"/>
                </a:tc>
                <a:tc>
                  <a:txBody>
                    <a:bodyPr/>
                    <a:lstStyle/>
                    <a:p>
                      <a:pPr algn="ctr">
                        <a:spcAft>
                          <a:spcPts val="0"/>
                        </a:spcAft>
                      </a:pPr>
                      <a:r>
                        <a:rPr lang="tr-TR" sz="1100">
                          <a:effectLst/>
                        </a:rPr>
                        <a:t>128</a:t>
                      </a:r>
                      <a:endParaRPr lang="tr-TR" sz="1200">
                        <a:effectLst/>
                        <a:latin typeface="Times New Roman"/>
                        <a:ea typeface="Times New Roman"/>
                      </a:endParaRPr>
                    </a:p>
                  </a:txBody>
                  <a:tcPr marL="44450" marR="44450" marT="0" marB="0" anchor="b"/>
                </a:tc>
              </a:tr>
              <a:tr h="339211">
                <a:tc>
                  <a:txBody>
                    <a:bodyPr/>
                    <a:lstStyle/>
                    <a:p>
                      <a:pPr algn="ctr">
                        <a:spcAft>
                          <a:spcPts val="0"/>
                        </a:spcAft>
                      </a:pPr>
                      <a:r>
                        <a:rPr lang="tr-TR" sz="1100">
                          <a:effectLst/>
                        </a:rPr>
                        <a:t>9</a:t>
                      </a:r>
                      <a:endParaRPr lang="tr-TR" sz="1200">
                        <a:effectLst/>
                        <a:latin typeface="Times New Roman"/>
                        <a:ea typeface="Times New Roman"/>
                      </a:endParaRPr>
                    </a:p>
                  </a:txBody>
                  <a:tcPr marL="44450" marR="44450" marT="0" marB="0" anchor="b"/>
                </a:tc>
                <a:tc>
                  <a:txBody>
                    <a:bodyPr/>
                    <a:lstStyle/>
                    <a:p>
                      <a:pPr>
                        <a:spcAft>
                          <a:spcPts val="0"/>
                        </a:spcAft>
                      </a:pPr>
                      <a:r>
                        <a:rPr lang="tr-TR" sz="1100">
                          <a:effectLst/>
                        </a:rPr>
                        <a:t>Açık Spor Tesisi</a:t>
                      </a:r>
                      <a:endParaRPr lang="tr-TR" sz="1200">
                        <a:effectLst/>
                        <a:latin typeface="Times New Roman"/>
                        <a:ea typeface="Times New Roman"/>
                      </a:endParaRPr>
                    </a:p>
                  </a:txBody>
                  <a:tcPr marL="44450" marR="44450" marT="0" marB="0" anchor="b"/>
                </a:tc>
                <a:tc>
                  <a:txBody>
                    <a:bodyPr/>
                    <a:lstStyle/>
                    <a:p>
                      <a:pPr algn="ctr">
                        <a:spcAft>
                          <a:spcPts val="0"/>
                        </a:spcAft>
                      </a:pPr>
                      <a:r>
                        <a:rPr lang="tr-TR" sz="1100">
                          <a:effectLst/>
                        </a:rPr>
                        <a:t>5</a:t>
                      </a:r>
                      <a:endParaRPr lang="tr-TR" sz="1200">
                        <a:effectLst/>
                        <a:latin typeface="Times New Roman"/>
                        <a:ea typeface="Times New Roman"/>
                      </a:endParaRPr>
                    </a:p>
                  </a:txBody>
                  <a:tcPr marL="44450" marR="44450" marT="0" marB="0" anchor="b"/>
                </a:tc>
                <a:tc>
                  <a:txBody>
                    <a:bodyPr/>
                    <a:lstStyle/>
                    <a:p>
                      <a:pPr algn="ctr">
                        <a:spcAft>
                          <a:spcPts val="0"/>
                        </a:spcAft>
                      </a:pPr>
                      <a:r>
                        <a:rPr lang="tr-TR" sz="1100">
                          <a:effectLst/>
                        </a:rPr>
                        <a:t>16.725</a:t>
                      </a:r>
                      <a:endParaRPr lang="tr-TR" sz="1200">
                        <a:effectLst/>
                        <a:latin typeface="Times New Roman"/>
                        <a:ea typeface="Times New Roman"/>
                      </a:endParaRPr>
                    </a:p>
                  </a:txBody>
                  <a:tcPr marL="44450" marR="44450" marT="0" marB="0" anchor="b"/>
                </a:tc>
                <a:tc>
                  <a:txBody>
                    <a:bodyPr/>
                    <a:lstStyle/>
                    <a:p>
                      <a:pPr algn="ctr">
                        <a:spcAft>
                          <a:spcPts val="0"/>
                        </a:spcAft>
                      </a:pPr>
                      <a:r>
                        <a:rPr lang="tr-TR" sz="1100">
                          <a:effectLst/>
                        </a:rPr>
                        <a:t>54</a:t>
                      </a:r>
                      <a:endParaRPr lang="tr-TR" sz="1200">
                        <a:effectLst/>
                        <a:latin typeface="Times New Roman"/>
                        <a:ea typeface="Times New Roman"/>
                      </a:endParaRPr>
                    </a:p>
                  </a:txBody>
                  <a:tcPr marL="44450" marR="44450" marT="0" marB="0" anchor="b"/>
                </a:tc>
              </a:tr>
              <a:tr h="356172">
                <a:tc>
                  <a:txBody>
                    <a:bodyPr/>
                    <a:lstStyle/>
                    <a:p>
                      <a:pPr algn="ctr">
                        <a:spcAft>
                          <a:spcPts val="0"/>
                        </a:spcAft>
                      </a:pPr>
                      <a:r>
                        <a:rPr lang="tr-TR" sz="1100">
                          <a:effectLst/>
                        </a:rPr>
                        <a:t>10</a:t>
                      </a:r>
                      <a:endParaRPr lang="tr-TR" sz="1200">
                        <a:effectLst/>
                        <a:latin typeface="Times New Roman"/>
                        <a:ea typeface="Times New Roman"/>
                      </a:endParaRPr>
                    </a:p>
                  </a:txBody>
                  <a:tcPr marL="44450" marR="44450" marT="0" marB="0" anchor="b"/>
                </a:tc>
                <a:tc>
                  <a:txBody>
                    <a:bodyPr/>
                    <a:lstStyle/>
                    <a:p>
                      <a:pPr>
                        <a:spcAft>
                          <a:spcPts val="0"/>
                        </a:spcAft>
                      </a:pPr>
                      <a:r>
                        <a:rPr lang="tr-TR" sz="1100">
                          <a:effectLst/>
                        </a:rPr>
                        <a:t>Kreş</a:t>
                      </a:r>
                      <a:endParaRPr lang="tr-TR" sz="1200">
                        <a:effectLst/>
                        <a:latin typeface="Times New Roman"/>
                        <a:ea typeface="Times New Roman"/>
                      </a:endParaRPr>
                    </a:p>
                  </a:txBody>
                  <a:tcPr marL="44450" marR="44450" marT="0" marB="0" anchor="b"/>
                </a:tc>
                <a:tc>
                  <a:txBody>
                    <a:bodyPr/>
                    <a:lstStyle/>
                    <a:p>
                      <a:pPr algn="ctr">
                        <a:spcAft>
                          <a:spcPts val="0"/>
                        </a:spcAft>
                      </a:pPr>
                      <a:r>
                        <a:rPr lang="tr-TR" sz="1100">
                          <a:effectLst/>
                        </a:rPr>
                        <a:t>2</a:t>
                      </a:r>
                      <a:endParaRPr lang="tr-TR" sz="1200">
                        <a:effectLst/>
                        <a:latin typeface="Times New Roman"/>
                        <a:ea typeface="Times New Roman"/>
                      </a:endParaRPr>
                    </a:p>
                  </a:txBody>
                  <a:tcPr marL="44450" marR="44450" marT="0" marB="0" anchor="b"/>
                </a:tc>
                <a:tc>
                  <a:txBody>
                    <a:bodyPr/>
                    <a:lstStyle/>
                    <a:p>
                      <a:pPr algn="ctr">
                        <a:spcAft>
                          <a:spcPts val="0"/>
                        </a:spcAft>
                      </a:pPr>
                      <a:r>
                        <a:rPr lang="tr-TR" sz="1100">
                          <a:effectLst/>
                        </a:rPr>
                        <a:t>882</a:t>
                      </a:r>
                      <a:endParaRPr lang="tr-TR" sz="1200">
                        <a:effectLst/>
                        <a:latin typeface="Times New Roman"/>
                        <a:ea typeface="Times New Roman"/>
                      </a:endParaRPr>
                    </a:p>
                  </a:txBody>
                  <a:tcPr marL="44450" marR="44450" marT="0" marB="0" anchor="b"/>
                </a:tc>
                <a:tc>
                  <a:txBody>
                    <a:bodyPr/>
                    <a:lstStyle/>
                    <a:p>
                      <a:pPr algn="ctr">
                        <a:spcAft>
                          <a:spcPts val="0"/>
                        </a:spcAft>
                      </a:pPr>
                      <a:r>
                        <a:rPr lang="tr-TR" sz="1100" dirty="0">
                          <a:effectLst/>
                        </a:rPr>
                        <a:t>110</a:t>
                      </a:r>
                      <a:endParaRPr lang="tr-TR" sz="1200" dirty="0">
                        <a:effectLst/>
                        <a:latin typeface="Times New Roman"/>
                        <a:ea typeface="Times New Roman"/>
                      </a:endParaRPr>
                    </a:p>
                  </a:txBody>
                  <a:tcPr marL="44450" marR="44450" marT="0" marB="0" anchor="b"/>
                </a:tc>
              </a:tr>
            </a:tbl>
          </a:graphicData>
        </a:graphic>
      </p:graphicFrame>
    </p:spTree>
    <p:extLst>
      <p:ext uri="{BB962C8B-B14F-4D97-AF65-F5344CB8AC3E}">
        <p14:creationId xmlns:p14="http://schemas.microsoft.com/office/powerpoint/2010/main" val="4930497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79712" y="1484784"/>
            <a:ext cx="5220072" cy="1200329"/>
          </a:xfrm>
          <a:prstGeom prst="rect">
            <a:avLst/>
          </a:prstGeom>
        </p:spPr>
        <p:txBody>
          <a:bodyPr wrap="square">
            <a:spAutoFit/>
          </a:bodyPr>
          <a:lstStyle/>
          <a:p>
            <a:r>
              <a:rPr lang="tr-TR" b="1" dirty="0"/>
              <a:t>Lojmanlar</a:t>
            </a:r>
            <a:endParaRPr lang="tr-TR" dirty="0"/>
          </a:p>
          <a:p>
            <a:r>
              <a:rPr lang="tr-TR" b="1" dirty="0"/>
              <a:t> </a:t>
            </a:r>
            <a:endParaRPr lang="tr-TR" dirty="0"/>
          </a:p>
          <a:p>
            <a:r>
              <a:rPr lang="tr-TR" dirty="0"/>
              <a:t>Lojman Sayısı: </a:t>
            </a:r>
            <a:r>
              <a:rPr lang="tr-TR" b="1" dirty="0"/>
              <a:t>496</a:t>
            </a:r>
            <a:r>
              <a:rPr lang="tr-TR" dirty="0"/>
              <a:t> Adet</a:t>
            </a:r>
          </a:p>
          <a:p>
            <a:r>
              <a:rPr lang="tr-TR" dirty="0"/>
              <a:t>Lojman Bürüt Alanı: </a:t>
            </a:r>
            <a:r>
              <a:rPr lang="tr-TR" b="1" dirty="0"/>
              <a:t>48.933</a:t>
            </a:r>
            <a:r>
              <a:rPr lang="tr-TR" dirty="0"/>
              <a:t> m</a:t>
            </a:r>
            <a:r>
              <a:rPr lang="tr-TR" baseline="30000" dirty="0"/>
              <a:t>2</a:t>
            </a:r>
            <a:endParaRPr lang="tr-TR" dirty="0"/>
          </a:p>
        </p:txBody>
      </p:sp>
    </p:spTree>
    <p:extLst>
      <p:ext uri="{BB962C8B-B14F-4D97-AF65-F5344CB8AC3E}">
        <p14:creationId xmlns:p14="http://schemas.microsoft.com/office/powerpoint/2010/main" val="35447424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755576" y="822544"/>
            <a:ext cx="8305800" cy="1143000"/>
          </a:xfrm>
        </p:spPr>
        <p:txBody>
          <a:bodyPr>
            <a:normAutofit fontScale="90000"/>
          </a:bodyPr>
          <a:lstStyle/>
          <a:p>
            <a:r>
              <a:rPr lang="tr-TR" b="1" dirty="0"/>
              <a:t>Prof. Dr. İsmail YÜKSEK </a:t>
            </a:r>
            <a:r>
              <a:rPr lang="tr-TR" dirty="0"/>
              <a:t/>
            </a:r>
            <a:br>
              <a:rPr lang="tr-TR" dirty="0"/>
            </a:br>
            <a:r>
              <a:rPr lang="tr-TR" b="1" dirty="0"/>
              <a:t>REKTÖR </a:t>
            </a:r>
            <a:endParaRPr lang="tr-T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1988840"/>
            <a:ext cx="2804137" cy="4206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47772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nvGraphicFramePr>
        <p:xfrm>
          <a:off x="2771775" y="3764121"/>
          <a:ext cx="3600449" cy="1280160"/>
        </p:xfrm>
        <a:graphic>
          <a:graphicData uri="http://schemas.openxmlformats.org/drawingml/2006/table">
            <a:tbl>
              <a:tblPr firstRow="1" firstCol="1" bandRow="1">
                <a:tableStyleId>{5C22544A-7EE6-4342-B048-85BDC9FD1C3A}</a:tableStyleId>
              </a:tblPr>
              <a:tblGrid>
                <a:gridCol w="1890760"/>
                <a:gridCol w="270653"/>
                <a:gridCol w="1439036"/>
              </a:tblGrid>
              <a:tr h="661670">
                <a:tc>
                  <a:txBody>
                    <a:bodyPr/>
                    <a:lstStyle/>
                    <a:p>
                      <a:pPr>
                        <a:spcAft>
                          <a:spcPts val="0"/>
                        </a:spcAft>
                      </a:pPr>
                      <a:r>
                        <a:rPr lang="tr-TR" sz="1200">
                          <a:effectLst/>
                        </a:rPr>
                        <a:t>Kapalı Spor Tesisleri Sayısı</a:t>
                      </a:r>
                    </a:p>
                    <a:p>
                      <a:pPr>
                        <a:spcAft>
                          <a:spcPts val="0"/>
                        </a:spcAft>
                      </a:pPr>
                      <a:r>
                        <a:rPr lang="tr-TR" sz="1200">
                          <a:effectLst/>
                        </a:rPr>
                        <a:t>Kapalı Spor Tesisleri Alanı</a:t>
                      </a:r>
                    </a:p>
                    <a:p>
                      <a:pPr>
                        <a:spcAft>
                          <a:spcPts val="0"/>
                        </a:spcAft>
                      </a:pPr>
                      <a:r>
                        <a:rPr lang="tr-TR" sz="1200">
                          <a:effectLst/>
                        </a:rPr>
                        <a:t>Açık Spor Tesisleri Sayısı</a:t>
                      </a:r>
                    </a:p>
                    <a:p>
                      <a:pPr>
                        <a:spcAft>
                          <a:spcPts val="0"/>
                        </a:spcAft>
                      </a:pPr>
                      <a:r>
                        <a:rPr lang="tr-TR" sz="1200">
                          <a:effectLst/>
                        </a:rPr>
                        <a:t>Açık Spor Tesisleri Alanı</a:t>
                      </a:r>
                      <a:endParaRPr lang="tr-TR" sz="1200">
                        <a:effectLst/>
                        <a:latin typeface="Times New Roman"/>
                        <a:ea typeface="Times New Roman"/>
                      </a:endParaRPr>
                    </a:p>
                  </a:txBody>
                  <a:tcPr marL="68580" marR="68580" marT="0" marB="0"/>
                </a:tc>
                <a:tc>
                  <a:txBody>
                    <a:bodyPr/>
                    <a:lstStyle/>
                    <a:p>
                      <a:pPr algn="just">
                        <a:spcAft>
                          <a:spcPts val="0"/>
                        </a:spcAft>
                      </a:pPr>
                      <a:r>
                        <a:rPr lang="tr-TR" sz="1200">
                          <a:effectLst/>
                        </a:rPr>
                        <a:t>:</a:t>
                      </a:r>
                    </a:p>
                    <a:p>
                      <a:pPr algn="just">
                        <a:spcAft>
                          <a:spcPts val="0"/>
                        </a:spcAft>
                      </a:pPr>
                      <a:r>
                        <a:rPr lang="tr-TR" sz="1200">
                          <a:effectLst/>
                        </a:rPr>
                        <a:t>:</a:t>
                      </a:r>
                    </a:p>
                    <a:p>
                      <a:pPr algn="just">
                        <a:spcAft>
                          <a:spcPts val="0"/>
                        </a:spcAft>
                      </a:pPr>
                      <a:r>
                        <a:rPr lang="tr-TR" sz="1200">
                          <a:effectLst/>
                        </a:rPr>
                        <a:t>:</a:t>
                      </a:r>
                    </a:p>
                    <a:p>
                      <a:pPr algn="just">
                        <a:spcAft>
                          <a:spcPts val="0"/>
                        </a:spcAft>
                      </a:pPr>
                      <a:r>
                        <a:rPr lang="tr-TR" sz="1200">
                          <a:effectLst/>
                        </a:rPr>
                        <a:t>:</a:t>
                      </a:r>
                      <a:endParaRPr lang="tr-TR" sz="1200">
                        <a:effectLst/>
                        <a:latin typeface="Times New Roman"/>
                        <a:ea typeface="Times New Roman"/>
                      </a:endParaRPr>
                    </a:p>
                  </a:txBody>
                  <a:tcPr marL="68580" marR="68580" marT="0" marB="0"/>
                </a:tc>
                <a:tc>
                  <a:txBody>
                    <a:bodyPr/>
                    <a:lstStyle/>
                    <a:p>
                      <a:pPr algn="just">
                        <a:spcAft>
                          <a:spcPts val="0"/>
                        </a:spcAft>
                      </a:pPr>
                      <a:r>
                        <a:rPr lang="tr-TR" sz="1200">
                          <a:effectLst/>
                        </a:rPr>
                        <a:t>4 Adet</a:t>
                      </a:r>
                    </a:p>
                    <a:p>
                      <a:pPr algn="just">
                        <a:spcAft>
                          <a:spcPts val="0"/>
                        </a:spcAft>
                      </a:pPr>
                      <a:r>
                        <a:rPr lang="tr-TR" sz="1200">
                          <a:effectLst/>
                        </a:rPr>
                        <a:t>9.463 m²</a:t>
                      </a:r>
                    </a:p>
                    <a:p>
                      <a:pPr algn="just">
                        <a:spcAft>
                          <a:spcPts val="0"/>
                        </a:spcAft>
                      </a:pPr>
                      <a:r>
                        <a:rPr lang="tr-TR" sz="1200">
                          <a:effectLst/>
                        </a:rPr>
                        <a:t>5 Adet</a:t>
                      </a:r>
                    </a:p>
                    <a:p>
                      <a:pPr algn="just">
                        <a:spcAft>
                          <a:spcPts val="0"/>
                        </a:spcAft>
                      </a:pPr>
                      <a:r>
                        <a:rPr lang="tr-TR" sz="1200">
                          <a:effectLst/>
                        </a:rPr>
                        <a:t>16.725 m²</a:t>
                      </a:r>
                      <a:endParaRPr lang="tr-TR" sz="1200">
                        <a:effectLst/>
                        <a:latin typeface="Times New Roman"/>
                        <a:ea typeface="Times New Roman"/>
                      </a:endParaRPr>
                    </a:p>
                  </a:txBody>
                  <a:tcPr marL="68580" marR="68580" marT="0" marB="0"/>
                </a:tc>
              </a:tr>
            </a:tbl>
          </a:graphicData>
        </a:graphic>
      </p:graphicFrame>
      <p:graphicFrame>
        <p:nvGraphicFramePr>
          <p:cNvPr id="3" name="Tablo 2"/>
          <p:cNvGraphicFramePr>
            <a:graphicFrameLocks noGrp="1"/>
          </p:cNvGraphicFramePr>
          <p:nvPr>
            <p:extLst>
              <p:ext uri="{D42A27DB-BD31-4B8C-83A1-F6EECF244321}">
                <p14:modId xmlns:p14="http://schemas.microsoft.com/office/powerpoint/2010/main" val="3717224789"/>
              </p:ext>
            </p:extLst>
          </p:nvPr>
        </p:nvGraphicFramePr>
        <p:xfrm>
          <a:off x="1270164" y="2060848"/>
          <a:ext cx="6531663" cy="4313510"/>
        </p:xfrm>
        <a:graphic>
          <a:graphicData uri="http://schemas.openxmlformats.org/drawingml/2006/table">
            <a:tbl>
              <a:tblPr firstRow="1" firstCol="1" lastRow="1" lastCol="1" bandRow="1" bandCol="1">
                <a:tableStyleId>{5C22544A-7EE6-4342-B048-85BDC9FD1C3A}</a:tableStyleId>
              </a:tblPr>
              <a:tblGrid>
                <a:gridCol w="1994792"/>
                <a:gridCol w="230137"/>
                <a:gridCol w="4306734"/>
              </a:tblGrid>
              <a:tr h="271955">
                <a:tc>
                  <a:txBody>
                    <a:bodyPr/>
                    <a:lstStyle/>
                    <a:p>
                      <a:pPr>
                        <a:spcAft>
                          <a:spcPts val="0"/>
                        </a:spcAft>
                      </a:pPr>
                      <a:r>
                        <a:rPr lang="tr-TR" sz="1200" dirty="0">
                          <a:effectLst/>
                        </a:rPr>
                        <a:t>Yıldız Yerleşkesi</a:t>
                      </a:r>
                      <a:endParaRPr lang="tr-TR" sz="1200" dirty="0">
                        <a:effectLst/>
                        <a:latin typeface="Times New Roman"/>
                        <a:ea typeface="Times New Roman"/>
                      </a:endParaRPr>
                    </a:p>
                  </a:txBody>
                  <a:tcPr marL="68580" marR="68580" marT="0" marB="0"/>
                </a:tc>
                <a:tc>
                  <a:txBody>
                    <a:bodyPr/>
                    <a:lstStyle/>
                    <a:p>
                      <a:pPr>
                        <a:spcAft>
                          <a:spcPts val="0"/>
                        </a:spcAft>
                      </a:pPr>
                      <a:r>
                        <a:rPr lang="tr-TR" sz="1200">
                          <a:effectLst/>
                        </a:rPr>
                        <a:t>:</a:t>
                      </a:r>
                      <a:endParaRPr lang="tr-TR" sz="1200">
                        <a:effectLst/>
                        <a:latin typeface="Times New Roman"/>
                        <a:ea typeface="Times New Roman"/>
                      </a:endParaRPr>
                    </a:p>
                  </a:txBody>
                  <a:tcPr marL="68580" marR="68580" marT="0" marB="0"/>
                </a:tc>
                <a:tc>
                  <a:txBody>
                    <a:bodyPr/>
                    <a:lstStyle/>
                    <a:p>
                      <a:pPr>
                        <a:spcAft>
                          <a:spcPts val="0"/>
                        </a:spcAft>
                      </a:pPr>
                      <a:r>
                        <a:rPr lang="tr-TR" sz="1200">
                          <a:effectLst/>
                        </a:rPr>
                        <a:t>1 Adet Basketbol/Voleybol Sahası(Açık)</a:t>
                      </a:r>
                      <a:endParaRPr lang="tr-TR" sz="1200">
                        <a:effectLst/>
                        <a:latin typeface="Times New Roman"/>
                        <a:ea typeface="Times New Roman"/>
                      </a:endParaRPr>
                    </a:p>
                  </a:txBody>
                  <a:tcPr marL="68580" marR="68580" marT="0" marB="0"/>
                </a:tc>
              </a:tr>
              <a:tr h="2175640">
                <a:tc>
                  <a:txBody>
                    <a:bodyPr/>
                    <a:lstStyle/>
                    <a:p>
                      <a:pPr>
                        <a:spcAft>
                          <a:spcPts val="0"/>
                        </a:spcAft>
                      </a:pPr>
                      <a:r>
                        <a:rPr lang="tr-TR" sz="1200">
                          <a:effectLst/>
                        </a:rPr>
                        <a:t>Davutpaşa Yerleşkesi</a:t>
                      </a:r>
                    </a:p>
                    <a:p>
                      <a:pPr>
                        <a:spcAft>
                          <a:spcPts val="0"/>
                        </a:spcAft>
                      </a:pPr>
                      <a:r>
                        <a:rPr lang="tr-TR" sz="1200">
                          <a:effectLst/>
                        </a:rPr>
                        <a:t> </a:t>
                      </a:r>
                      <a:endParaRPr lang="tr-TR" sz="1200">
                        <a:effectLst/>
                        <a:latin typeface="Times New Roman"/>
                        <a:ea typeface="Times New Roman"/>
                      </a:endParaRPr>
                    </a:p>
                  </a:txBody>
                  <a:tcPr marL="68580" marR="68580" marT="0" marB="0"/>
                </a:tc>
                <a:tc>
                  <a:txBody>
                    <a:bodyPr/>
                    <a:lstStyle/>
                    <a:p>
                      <a:pPr>
                        <a:spcAft>
                          <a:spcPts val="0"/>
                        </a:spcAft>
                      </a:pPr>
                      <a:r>
                        <a:rPr lang="tr-TR" sz="1200">
                          <a:effectLst/>
                        </a:rPr>
                        <a:t>:</a:t>
                      </a:r>
                      <a:endParaRPr lang="tr-TR" sz="1200">
                        <a:effectLst/>
                        <a:latin typeface="Times New Roman"/>
                        <a:ea typeface="Times New Roman"/>
                      </a:endParaRPr>
                    </a:p>
                  </a:txBody>
                  <a:tcPr marL="68580" marR="68580" marT="0" marB="0"/>
                </a:tc>
                <a:tc>
                  <a:txBody>
                    <a:bodyPr/>
                    <a:lstStyle/>
                    <a:p>
                      <a:pPr>
                        <a:spcAft>
                          <a:spcPts val="0"/>
                        </a:spcAft>
                      </a:pPr>
                      <a:r>
                        <a:rPr lang="tr-TR" sz="1200" dirty="0">
                          <a:effectLst/>
                        </a:rPr>
                        <a:t>1 Adet Çok Amaçlı Kapalı Spor Salonu</a:t>
                      </a:r>
                    </a:p>
                    <a:p>
                      <a:pPr>
                        <a:spcAft>
                          <a:spcPts val="0"/>
                        </a:spcAft>
                      </a:pPr>
                      <a:r>
                        <a:rPr lang="tr-TR" sz="1200" dirty="0">
                          <a:effectLst/>
                        </a:rPr>
                        <a:t>1 Adet </a:t>
                      </a:r>
                      <a:r>
                        <a:rPr lang="tr-TR" sz="1200" dirty="0" err="1">
                          <a:effectLst/>
                        </a:rPr>
                        <a:t>Fitness</a:t>
                      </a:r>
                      <a:r>
                        <a:rPr lang="tr-TR" sz="1200" dirty="0">
                          <a:effectLst/>
                        </a:rPr>
                        <a:t> Salonu</a:t>
                      </a:r>
                    </a:p>
                    <a:p>
                      <a:pPr>
                        <a:spcAft>
                          <a:spcPts val="0"/>
                        </a:spcAft>
                      </a:pPr>
                      <a:r>
                        <a:rPr lang="tr-TR" sz="1200" dirty="0">
                          <a:effectLst/>
                        </a:rPr>
                        <a:t>2 Adet Tenis Kortu</a:t>
                      </a:r>
                    </a:p>
                    <a:p>
                      <a:pPr>
                        <a:spcAft>
                          <a:spcPts val="0"/>
                        </a:spcAft>
                      </a:pPr>
                      <a:r>
                        <a:rPr lang="tr-TR" sz="1200" dirty="0">
                          <a:effectLst/>
                        </a:rPr>
                        <a:t>2 Adet Basketbol Sahası (Açık)</a:t>
                      </a:r>
                    </a:p>
                    <a:p>
                      <a:pPr>
                        <a:spcAft>
                          <a:spcPts val="0"/>
                        </a:spcAft>
                      </a:pPr>
                      <a:r>
                        <a:rPr lang="tr-TR" sz="1200" dirty="0">
                          <a:effectLst/>
                        </a:rPr>
                        <a:t>1 Adet Yüzme Havuzu ( Açık )</a:t>
                      </a:r>
                    </a:p>
                    <a:p>
                      <a:pPr>
                        <a:spcAft>
                          <a:spcPts val="0"/>
                        </a:spcAft>
                      </a:pPr>
                      <a:r>
                        <a:rPr lang="tr-TR" sz="1200" dirty="0">
                          <a:effectLst/>
                        </a:rPr>
                        <a:t>1 Adet Yarı Olimpik Yüzme Havuzu (Kapalı)</a:t>
                      </a:r>
                    </a:p>
                    <a:p>
                      <a:pPr>
                        <a:spcAft>
                          <a:spcPts val="0"/>
                        </a:spcAft>
                      </a:pPr>
                      <a:r>
                        <a:rPr lang="tr-TR" sz="1200" dirty="0">
                          <a:effectLst/>
                        </a:rPr>
                        <a:t>1 Adet </a:t>
                      </a:r>
                      <a:r>
                        <a:rPr lang="tr-TR" sz="1200" dirty="0" err="1">
                          <a:effectLst/>
                        </a:rPr>
                        <a:t>Go</a:t>
                      </a:r>
                      <a:r>
                        <a:rPr lang="tr-TR" sz="1200" dirty="0">
                          <a:effectLst/>
                        </a:rPr>
                        <a:t> Kart Pisti</a:t>
                      </a:r>
                    </a:p>
                    <a:p>
                      <a:pPr>
                        <a:spcAft>
                          <a:spcPts val="0"/>
                        </a:spcAft>
                      </a:pPr>
                      <a:r>
                        <a:rPr lang="tr-TR" sz="1200" dirty="0">
                          <a:effectLst/>
                        </a:rPr>
                        <a:t>2 Adet Futbol Sahası (1Ad. Halı,1Ad. Çim)</a:t>
                      </a:r>
                      <a:endParaRPr lang="tr-TR" sz="1200" dirty="0">
                        <a:effectLst/>
                        <a:latin typeface="Times New Roman"/>
                        <a:ea typeface="Times New Roman"/>
                      </a:endParaRPr>
                    </a:p>
                  </a:txBody>
                  <a:tcPr marL="68580" marR="68580" marT="0" marB="0"/>
                </a:tc>
              </a:tr>
              <a:tr h="1087821">
                <a:tc>
                  <a:txBody>
                    <a:bodyPr/>
                    <a:lstStyle/>
                    <a:p>
                      <a:pPr>
                        <a:spcAft>
                          <a:spcPts val="0"/>
                        </a:spcAft>
                      </a:pPr>
                      <a:r>
                        <a:rPr lang="tr-TR" sz="1200">
                          <a:effectLst/>
                        </a:rPr>
                        <a:t>Ayazağa Yerleşkesi</a:t>
                      </a:r>
                    </a:p>
                    <a:p>
                      <a:pPr>
                        <a:spcAft>
                          <a:spcPts val="0"/>
                        </a:spcAft>
                      </a:pPr>
                      <a:r>
                        <a:rPr lang="tr-TR" sz="1200">
                          <a:effectLst/>
                        </a:rPr>
                        <a:t> </a:t>
                      </a:r>
                      <a:endParaRPr lang="tr-TR" sz="1200">
                        <a:effectLst/>
                        <a:latin typeface="Times New Roman"/>
                        <a:ea typeface="Times New Roman"/>
                      </a:endParaRPr>
                    </a:p>
                  </a:txBody>
                  <a:tcPr marL="68580" marR="68580" marT="0" marB="0"/>
                </a:tc>
                <a:tc>
                  <a:txBody>
                    <a:bodyPr/>
                    <a:lstStyle/>
                    <a:p>
                      <a:pPr>
                        <a:spcAft>
                          <a:spcPts val="0"/>
                        </a:spcAft>
                      </a:pPr>
                      <a:r>
                        <a:rPr lang="tr-TR" sz="1200">
                          <a:effectLst/>
                        </a:rPr>
                        <a:t>:</a:t>
                      </a:r>
                      <a:endParaRPr lang="tr-TR" sz="1200">
                        <a:effectLst/>
                        <a:latin typeface="Times New Roman"/>
                        <a:ea typeface="Times New Roman"/>
                      </a:endParaRPr>
                    </a:p>
                  </a:txBody>
                  <a:tcPr marL="68580" marR="68580" marT="0" marB="0"/>
                </a:tc>
                <a:tc>
                  <a:txBody>
                    <a:bodyPr/>
                    <a:lstStyle/>
                    <a:p>
                      <a:pPr>
                        <a:spcAft>
                          <a:spcPts val="0"/>
                        </a:spcAft>
                      </a:pPr>
                      <a:r>
                        <a:rPr lang="tr-TR" sz="1200">
                          <a:effectLst/>
                        </a:rPr>
                        <a:t>1 Adet Kapalı Salon </a:t>
                      </a:r>
                    </a:p>
                    <a:p>
                      <a:pPr>
                        <a:spcAft>
                          <a:spcPts val="0"/>
                        </a:spcAft>
                      </a:pPr>
                      <a:r>
                        <a:rPr lang="tr-TR" sz="1200">
                          <a:effectLst/>
                        </a:rPr>
                        <a:t>1 Adet Futbol Sahası (Beton)</a:t>
                      </a:r>
                    </a:p>
                    <a:p>
                      <a:pPr>
                        <a:spcAft>
                          <a:spcPts val="0"/>
                        </a:spcAft>
                      </a:pPr>
                      <a:r>
                        <a:rPr lang="tr-TR" sz="1200">
                          <a:effectLst/>
                        </a:rPr>
                        <a:t>1 Adet Masa Tenisi Salonu</a:t>
                      </a:r>
                    </a:p>
                    <a:p>
                      <a:pPr>
                        <a:spcAft>
                          <a:spcPts val="0"/>
                        </a:spcAft>
                      </a:pPr>
                      <a:r>
                        <a:rPr lang="tr-TR" sz="1200">
                          <a:effectLst/>
                        </a:rPr>
                        <a:t>1 Adet Basketbol Sahası</a:t>
                      </a:r>
                      <a:endParaRPr lang="tr-TR" sz="1200">
                        <a:effectLst/>
                        <a:latin typeface="Times New Roman"/>
                        <a:ea typeface="Times New Roman"/>
                      </a:endParaRPr>
                    </a:p>
                  </a:txBody>
                  <a:tcPr marL="68580" marR="68580" marT="0" marB="0"/>
                </a:tc>
              </a:tr>
              <a:tr h="778094">
                <a:tc>
                  <a:txBody>
                    <a:bodyPr/>
                    <a:lstStyle/>
                    <a:p>
                      <a:pPr>
                        <a:spcAft>
                          <a:spcPts val="0"/>
                        </a:spcAft>
                      </a:pPr>
                      <a:r>
                        <a:rPr lang="tr-TR" sz="1200">
                          <a:effectLst/>
                        </a:rPr>
                        <a:t>Yıldız Hisar Tesisleri</a:t>
                      </a:r>
                      <a:endParaRPr lang="tr-TR" sz="1200">
                        <a:effectLst/>
                        <a:latin typeface="Times New Roman"/>
                        <a:ea typeface="Times New Roman"/>
                      </a:endParaRPr>
                    </a:p>
                  </a:txBody>
                  <a:tcPr marL="68580" marR="68580" marT="0" marB="0"/>
                </a:tc>
                <a:tc>
                  <a:txBody>
                    <a:bodyPr/>
                    <a:lstStyle/>
                    <a:p>
                      <a:pPr>
                        <a:spcAft>
                          <a:spcPts val="0"/>
                        </a:spcAft>
                      </a:pPr>
                      <a:r>
                        <a:rPr lang="tr-TR" sz="1200">
                          <a:effectLst/>
                        </a:rPr>
                        <a:t>:</a:t>
                      </a:r>
                      <a:endParaRPr lang="tr-TR" sz="1200">
                        <a:effectLst/>
                        <a:latin typeface="Times New Roman"/>
                        <a:ea typeface="Times New Roman"/>
                      </a:endParaRPr>
                    </a:p>
                  </a:txBody>
                  <a:tcPr marL="68580" marR="68580" marT="0" marB="0"/>
                </a:tc>
                <a:tc>
                  <a:txBody>
                    <a:bodyPr/>
                    <a:lstStyle/>
                    <a:p>
                      <a:pPr>
                        <a:spcAft>
                          <a:spcPts val="0"/>
                        </a:spcAft>
                      </a:pPr>
                      <a:r>
                        <a:rPr lang="tr-TR" sz="1200" dirty="0">
                          <a:effectLst/>
                        </a:rPr>
                        <a:t>1 Adet Yüzme Havuzu ( Açık )</a:t>
                      </a:r>
                      <a:endParaRPr lang="tr-TR" sz="1200" dirty="0">
                        <a:effectLst/>
                        <a:latin typeface="Times New Roman"/>
                        <a:ea typeface="Times New Roman"/>
                      </a:endParaRPr>
                    </a:p>
                  </a:txBody>
                  <a:tcPr marL="68580" marR="68580" marT="0" marB="0"/>
                </a:tc>
              </a:tr>
            </a:tbl>
          </a:graphicData>
        </a:graphic>
      </p:graphicFrame>
      <p:sp>
        <p:nvSpPr>
          <p:cNvPr id="4" name="Rectangle 1"/>
          <p:cNvSpPr>
            <a:spLocks noChangeArrowheads="1"/>
          </p:cNvSpPr>
          <p:nvPr/>
        </p:nvSpPr>
        <p:spPr bwMode="auto">
          <a:xfrm>
            <a:off x="467544" y="1001053"/>
            <a:ext cx="8136904"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914400" marR="0" lvl="2" indent="0" algn="l" defTabSz="914400" rtl="0" eaLnBrk="1" fontAlgn="base" latinLnBrk="0" hangingPunct="1">
              <a:lnSpc>
                <a:spcPct val="100000"/>
              </a:lnSpc>
              <a:spcBef>
                <a:spcPct val="0"/>
              </a:spcBef>
              <a:spcAft>
                <a:spcPct val="0"/>
              </a:spcAft>
              <a:buClrTx/>
              <a:buSzTx/>
              <a:buFontTx/>
              <a:buAutoNum type="arabicPeriod"/>
              <a:tabLst/>
            </a:pPr>
            <a:r>
              <a:rPr kumimoji="0" lang="tr-TR" altLang="tr-TR" sz="1400" b="1" i="0" u="none" strike="noStrike" cap="none" normalizeH="0" baseline="0" dirty="0" smtClean="0">
                <a:ln>
                  <a:noFill/>
                </a:ln>
                <a:solidFill>
                  <a:srgbClr val="000080"/>
                </a:solidFill>
                <a:effectLst/>
                <a:latin typeface="Arial" pitchFamily="34" charset="0"/>
                <a:cs typeface="Arial" pitchFamily="34" charset="0"/>
              </a:rPr>
              <a:t>Spor Tesisleri</a:t>
            </a:r>
            <a:endParaRPr kumimoji="0" lang="tr-TR" altLang="tr-TR"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tr-TR" altLang="tr-TR" sz="1200" b="0" i="0" u="none" strike="noStrike" cap="none" normalizeH="0" baseline="0" dirty="0" smtClean="0">
                <a:ln>
                  <a:noFill/>
                </a:ln>
                <a:solidFill>
                  <a:schemeClr val="tx1"/>
                </a:solidFill>
                <a:effectLst/>
                <a:latin typeface="Arial" pitchFamily="34" charset="0"/>
                <a:cs typeface="Arial" pitchFamily="34" charset="0"/>
              </a:rPr>
              <a:t>Üniversitemiz, çeşitli branşlarda üniversitelerarası spor organizasyonlarına katılmakta ve katıldığı bu organizasyonlarda  başarılar kazanmaktadır. Üniversitemizde; alt yapıya büyük önem verilmekte, mevcut spor tesislerinin iyileştirilmesi ve yeni tesis kazandırılmasına yönelik çalışmalar her yıl devam etmektedir.</a:t>
            </a:r>
            <a:endParaRPr kumimoji="0" lang="tr-TR" altLang="tr-TR"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0907603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634082"/>
          </a:xfrm>
        </p:spPr>
        <p:txBody>
          <a:bodyPr>
            <a:normAutofit fontScale="90000"/>
          </a:bodyPr>
          <a:lstStyle/>
          <a:p>
            <a:r>
              <a:rPr lang="tr-TR" b="1" i="1" dirty="0"/>
              <a:t>Açık ve Kapalı Spor Alanları</a:t>
            </a:r>
            <a:endParaRPr lang="tr-TR"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124744"/>
            <a:ext cx="4240272"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124744"/>
            <a:ext cx="4236618"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3733" y="3909584"/>
            <a:ext cx="4392488" cy="2812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25000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83568" y="836712"/>
            <a:ext cx="7848872" cy="1384995"/>
          </a:xfrm>
          <a:prstGeom prst="rect">
            <a:avLst/>
          </a:prstGeom>
        </p:spPr>
        <p:txBody>
          <a:bodyPr wrap="square">
            <a:spAutoFit/>
          </a:bodyPr>
          <a:lstStyle/>
          <a:p>
            <a:pPr lvl="2"/>
            <a:r>
              <a:rPr lang="tr-TR" b="1" dirty="0"/>
              <a:t>Toplantı – Konferans Salonları</a:t>
            </a:r>
            <a:endParaRPr lang="tr-TR" sz="1100" dirty="0"/>
          </a:p>
          <a:p>
            <a:r>
              <a:rPr lang="tr-TR" b="1" dirty="0"/>
              <a:t> </a:t>
            </a:r>
            <a:endParaRPr lang="tr-TR" sz="1100" dirty="0"/>
          </a:p>
          <a:p>
            <a:r>
              <a:rPr lang="tr-TR" dirty="0"/>
              <a:t>Üniversitemiz toplantı ve konferans salonlarında ulusal ve uluslararası etkinliklere </a:t>
            </a:r>
            <a:r>
              <a:rPr lang="tr-TR" dirty="0" smtClean="0"/>
              <a:t>ev sahipliği </a:t>
            </a:r>
            <a:r>
              <a:rPr lang="tr-TR" dirty="0"/>
              <a:t>yapılmaktadır</a:t>
            </a:r>
            <a:r>
              <a:rPr lang="tr-TR" dirty="0" smtClean="0"/>
              <a:t>.</a:t>
            </a:r>
          </a:p>
          <a:p>
            <a:endParaRPr lang="tr-TR" sz="1200" dirty="0"/>
          </a:p>
        </p:txBody>
      </p:sp>
      <p:graphicFrame>
        <p:nvGraphicFramePr>
          <p:cNvPr id="3" name="Tablo 2"/>
          <p:cNvGraphicFramePr>
            <a:graphicFrameLocks noGrp="1"/>
          </p:cNvGraphicFramePr>
          <p:nvPr>
            <p:extLst>
              <p:ext uri="{D42A27DB-BD31-4B8C-83A1-F6EECF244321}">
                <p14:modId xmlns:p14="http://schemas.microsoft.com/office/powerpoint/2010/main" val="3722200075"/>
              </p:ext>
            </p:extLst>
          </p:nvPr>
        </p:nvGraphicFramePr>
        <p:xfrm>
          <a:off x="1302283" y="2348880"/>
          <a:ext cx="6611441" cy="4104457"/>
        </p:xfrm>
        <a:graphic>
          <a:graphicData uri="http://schemas.openxmlformats.org/drawingml/2006/table">
            <a:tbl>
              <a:tblPr firstRow="1" firstCol="1" lastRow="1" lastCol="1" bandRow="1" bandCol="1">
                <a:tableStyleId>{5C22544A-7EE6-4342-B048-85BDC9FD1C3A}</a:tableStyleId>
              </a:tblPr>
              <a:tblGrid>
                <a:gridCol w="1453097"/>
                <a:gridCol w="878156"/>
                <a:gridCol w="846663"/>
                <a:gridCol w="889874"/>
                <a:gridCol w="846663"/>
                <a:gridCol w="846663"/>
                <a:gridCol w="850325"/>
              </a:tblGrid>
              <a:tr h="1212055">
                <a:tc>
                  <a:txBody>
                    <a:bodyPr/>
                    <a:lstStyle/>
                    <a:p>
                      <a:pPr algn="just">
                        <a:spcAft>
                          <a:spcPts val="0"/>
                        </a:spcAft>
                      </a:pPr>
                      <a:r>
                        <a:rPr lang="tr-TR" sz="1100" dirty="0">
                          <a:effectLst/>
                        </a:rPr>
                        <a:t> </a:t>
                      </a:r>
                      <a:endParaRPr lang="tr-TR" sz="1200" dirty="0">
                        <a:effectLst/>
                        <a:latin typeface="Times New Roman"/>
                        <a:ea typeface="Times New Roman"/>
                      </a:endParaRPr>
                    </a:p>
                  </a:txBody>
                  <a:tcPr marL="68580" marR="68580" marT="0" marB="0"/>
                </a:tc>
                <a:tc>
                  <a:txBody>
                    <a:bodyPr/>
                    <a:lstStyle/>
                    <a:p>
                      <a:pPr algn="ctr">
                        <a:spcAft>
                          <a:spcPts val="0"/>
                        </a:spcAft>
                      </a:pPr>
                      <a:r>
                        <a:rPr lang="tr-TR" sz="1100">
                          <a:effectLst/>
                        </a:rPr>
                        <a:t>Kapasitesi</a:t>
                      </a:r>
                      <a:endParaRPr lang="tr-TR" sz="1200">
                        <a:effectLst/>
                      </a:endParaRPr>
                    </a:p>
                    <a:p>
                      <a:pPr algn="ctr">
                        <a:spcAft>
                          <a:spcPts val="0"/>
                        </a:spcAft>
                      </a:pPr>
                      <a:r>
                        <a:rPr lang="tr-TR" sz="1100">
                          <a:effectLst/>
                        </a:rPr>
                        <a:t>0–50</a:t>
                      </a:r>
                      <a:endParaRPr lang="tr-TR" sz="1200">
                        <a:effectLst/>
                        <a:latin typeface="Times New Roman"/>
                        <a:ea typeface="Times New Roman"/>
                      </a:endParaRPr>
                    </a:p>
                  </a:txBody>
                  <a:tcPr marL="68580" marR="68580" marT="0" marB="0"/>
                </a:tc>
                <a:tc>
                  <a:txBody>
                    <a:bodyPr/>
                    <a:lstStyle/>
                    <a:p>
                      <a:pPr algn="ctr">
                        <a:spcAft>
                          <a:spcPts val="0"/>
                        </a:spcAft>
                      </a:pPr>
                      <a:r>
                        <a:rPr lang="tr-TR" sz="1100">
                          <a:effectLst/>
                        </a:rPr>
                        <a:t>Kapasitesi</a:t>
                      </a:r>
                      <a:endParaRPr lang="tr-TR" sz="1200">
                        <a:effectLst/>
                      </a:endParaRPr>
                    </a:p>
                    <a:p>
                      <a:pPr algn="ctr">
                        <a:spcAft>
                          <a:spcPts val="0"/>
                        </a:spcAft>
                      </a:pPr>
                      <a:r>
                        <a:rPr lang="tr-TR" sz="1100">
                          <a:effectLst/>
                        </a:rPr>
                        <a:t>51–75</a:t>
                      </a:r>
                      <a:endParaRPr lang="tr-TR" sz="1200">
                        <a:effectLst/>
                        <a:latin typeface="Times New Roman"/>
                        <a:ea typeface="Times New Roman"/>
                      </a:endParaRPr>
                    </a:p>
                  </a:txBody>
                  <a:tcPr marL="68580" marR="68580" marT="0" marB="0"/>
                </a:tc>
                <a:tc>
                  <a:txBody>
                    <a:bodyPr/>
                    <a:lstStyle/>
                    <a:p>
                      <a:pPr algn="ctr">
                        <a:spcAft>
                          <a:spcPts val="0"/>
                        </a:spcAft>
                      </a:pPr>
                      <a:r>
                        <a:rPr lang="tr-TR" sz="1100">
                          <a:effectLst/>
                        </a:rPr>
                        <a:t>Kapasitesi</a:t>
                      </a:r>
                      <a:endParaRPr lang="tr-TR" sz="1200">
                        <a:effectLst/>
                      </a:endParaRPr>
                    </a:p>
                    <a:p>
                      <a:pPr algn="ctr">
                        <a:spcAft>
                          <a:spcPts val="0"/>
                        </a:spcAft>
                      </a:pPr>
                      <a:r>
                        <a:rPr lang="tr-TR" sz="1100">
                          <a:effectLst/>
                        </a:rPr>
                        <a:t>76–100</a:t>
                      </a:r>
                      <a:endParaRPr lang="tr-TR" sz="1200">
                        <a:effectLst/>
                        <a:latin typeface="Times New Roman"/>
                        <a:ea typeface="Times New Roman"/>
                      </a:endParaRPr>
                    </a:p>
                  </a:txBody>
                  <a:tcPr marL="68580" marR="68580" marT="0" marB="0"/>
                </a:tc>
                <a:tc>
                  <a:txBody>
                    <a:bodyPr/>
                    <a:lstStyle/>
                    <a:p>
                      <a:pPr algn="ctr">
                        <a:spcAft>
                          <a:spcPts val="0"/>
                        </a:spcAft>
                      </a:pPr>
                      <a:r>
                        <a:rPr lang="tr-TR" sz="1100">
                          <a:effectLst/>
                        </a:rPr>
                        <a:t>Kapasitesi</a:t>
                      </a:r>
                      <a:endParaRPr lang="tr-TR" sz="1200">
                        <a:effectLst/>
                      </a:endParaRPr>
                    </a:p>
                    <a:p>
                      <a:pPr algn="ctr">
                        <a:spcAft>
                          <a:spcPts val="0"/>
                        </a:spcAft>
                      </a:pPr>
                      <a:r>
                        <a:rPr lang="tr-TR" sz="1100">
                          <a:effectLst/>
                        </a:rPr>
                        <a:t>101–150</a:t>
                      </a:r>
                      <a:endParaRPr lang="tr-TR" sz="1200">
                        <a:effectLst/>
                        <a:latin typeface="Times New Roman"/>
                        <a:ea typeface="Times New Roman"/>
                      </a:endParaRPr>
                    </a:p>
                  </a:txBody>
                  <a:tcPr marL="68580" marR="68580" marT="0" marB="0"/>
                </a:tc>
                <a:tc>
                  <a:txBody>
                    <a:bodyPr/>
                    <a:lstStyle/>
                    <a:p>
                      <a:pPr algn="ctr">
                        <a:spcAft>
                          <a:spcPts val="0"/>
                        </a:spcAft>
                      </a:pPr>
                      <a:r>
                        <a:rPr lang="tr-TR" sz="1100">
                          <a:effectLst/>
                        </a:rPr>
                        <a:t>Kapasitesi</a:t>
                      </a:r>
                      <a:endParaRPr lang="tr-TR" sz="1200">
                        <a:effectLst/>
                      </a:endParaRPr>
                    </a:p>
                    <a:p>
                      <a:pPr algn="ctr">
                        <a:spcAft>
                          <a:spcPts val="0"/>
                        </a:spcAft>
                      </a:pPr>
                      <a:r>
                        <a:rPr lang="tr-TR" sz="1100">
                          <a:effectLst/>
                        </a:rPr>
                        <a:t>151–250</a:t>
                      </a:r>
                      <a:endParaRPr lang="tr-TR" sz="1200">
                        <a:effectLst/>
                        <a:latin typeface="Times New Roman"/>
                        <a:ea typeface="Times New Roman"/>
                      </a:endParaRPr>
                    </a:p>
                  </a:txBody>
                  <a:tcPr marL="68580" marR="68580" marT="0" marB="0"/>
                </a:tc>
                <a:tc>
                  <a:txBody>
                    <a:bodyPr/>
                    <a:lstStyle/>
                    <a:p>
                      <a:pPr algn="ctr">
                        <a:spcAft>
                          <a:spcPts val="0"/>
                        </a:spcAft>
                      </a:pPr>
                      <a:r>
                        <a:rPr lang="tr-TR" sz="1100">
                          <a:effectLst/>
                        </a:rPr>
                        <a:t>Kapasitesi</a:t>
                      </a:r>
                      <a:endParaRPr lang="tr-TR" sz="1200">
                        <a:effectLst/>
                      </a:endParaRPr>
                    </a:p>
                    <a:p>
                      <a:pPr algn="just">
                        <a:spcAft>
                          <a:spcPts val="0"/>
                        </a:spcAft>
                      </a:pPr>
                      <a:r>
                        <a:rPr lang="tr-TR" sz="1100">
                          <a:effectLst/>
                        </a:rPr>
                        <a:t>251–Üzeri</a:t>
                      </a:r>
                      <a:endParaRPr lang="tr-TR" sz="1200">
                        <a:effectLst/>
                        <a:latin typeface="Times New Roman"/>
                        <a:ea typeface="Times New Roman"/>
                      </a:endParaRPr>
                    </a:p>
                  </a:txBody>
                  <a:tcPr marL="68580" marR="68580" marT="0" marB="0"/>
                </a:tc>
              </a:tr>
              <a:tr h="325969">
                <a:tc>
                  <a:txBody>
                    <a:bodyPr/>
                    <a:lstStyle/>
                    <a:p>
                      <a:pPr algn="just">
                        <a:spcAft>
                          <a:spcPts val="0"/>
                        </a:spcAft>
                      </a:pPr>
                      <a:r>
                        <a:rPr lang="tr-TR" sz="1100">
                          <a:effectLst/>
                        </a:rPr>
                        <a:t>Oditoryum</a:t>
                      </a:r>
                      <a:endParaRPr lang="tr-TR" sz="1200">
                        <a:effectLst/>
                        <a:latin typeface="Times New Roman"/>
                        <a:ea typeface="Times New Roman"/>
                      </a:endParaRPr>
                    </a:p>
                  </a:txBody>
                  <a:tcPr marL="68580" marR="68580" marT="0" marB="0"/>
                </a:tc>
                <a:tc>
                  <a:txBody>
                    <a:bodyPr/>
                    <a:lstStyle/>
                    <a:p>
                      <a:pPr algn="ctr">
                        <a:spcAft>
                          <a:spcPts val="0"/>
                        </a:spcAft>
                      </a:pPr>
                      <a:r>
                        <a:rPr lang="tr-TR" sz="1100">
                          <a:effectLst/>
                        </a:rPr>
                        <a:t>-</a:t>
                      </a:r>
                      <a:endParaRPr lang="tr-TR" sz="1200">
                        <a:effectLst/>
                        <a:latin typeface="Times New Roman"/>
                        <a:ea typeface="Times New Roman"/>
                      </a:endParaRPr>
                    </a:p>
                  </a:txBody>
                  <a:tcPr marL="68580" marR="68580" marT="0" marB="0" anchor="ctr"/>
                </a:tc>
                <a:tc>
                  <a:txBody>
                    <a:bodyPr/>
                    <a:lstStyle/>
                    <a:p>
                      <a:pPr algn="ctr">
                        <a:spcAft>
                          <a:spcPts val="0"/>
                        </a:spcAft>
                      </a:pPr>
                      <a:r>
                        <a:rPr lang="tr-TR" sz="1100">
                          <a:effectLst/>
                        </a:rPr>
                        <a:t>-</a:t>
                      </a:r>
                      <a:endParaRPr lang="tr-TR" sz="1200">
                        <a:effectLst/>
                        <a:latin typeface="Times New Roman"/>
                        <a:ea typeface="Times New Roman"/>
                      </a:endParaRPr>
                    </a:p>
                  </a:txBody>
                  <a:tcPr marL="68580" marR="68580" marT="0" marB="0" anchor="ctr"/>
                </a:tc>
                <a:tc>
                  <a:txBody>
                    <a:bodyPr/>
                    <a:lstStyle/>
                    <a:p>
                      <a:pPr algn="ctr">
                        <a:spcAft>
                          <a:spcPts val="0"/>
                        </a:spcAft>
                      </a:pPr>
                      <a:r>
                        <a:rPr lang="tr-TR" sz="1100">
                          <a:effectLst/>
                        </a:rPr>
                        <a:t>-</a:t>
                      </a:r>
                      <a:endParaRPr lang="tr-TR" sz="1200">
                        <a:effectLst/>
                        <a:latin typeface="Times New Roman"/>
                        <a:ea typeface="Times New Roman"/>
                      </a:endParaRPr>
                    </a:p>
                  </a:txBody>
                  <a:tcPr marL="68580" marR="68580" marT="0" marB="0" anchor="ctr"/>
                </a:tc>
                <a:tc>
                  <a:txBody>
                    <a:bodyPr/>
                    <a:lstStyle/>
                    <a:p>
                      <a:pPr algn="ctr">
                        <a:spcAft>
                          <a:spcPts val="0"/>
                        </a:spcAft>
                      </a:pPr>
                      <a:r>
                        <a:rPr lang="tr-TR" sz="1100">
                          <a:effectLst/>
                        </a:rPr>
                        <a:t>-</a:t>
                      </a:r>
                      <a:endParaRPr lang="tr-TR" sz="1200">
                        <a:effectLst/>
                        <a:latin typeface="Times New Roman"/>
                        <a:ea typeface="Times New Roman"/>
                      </a:endParaRPr>
                    </a:p>
                  </a:txBody>
                  <a:tcPr marL="68580" marR="68580" marT="0" marB="0" anchor="ctr"/>
                </a:tc>
                <a:tc>
                  <a:txBody>
                    <a:bodyPr/>
                    <a:lstStyle/>
                    <a:p>
                      <a:pPr algn="ctr">
                        <a:spcAft>
                          <a:spcPts val="0"/>
                        </a:spcAft>
                      </a:pPr>
                      <a:r>
                        <a:rPr lang="tr-TR" sz="1100">
                          <a:effectLst/>
                        </a:rPr>
                        <a:t>-</a:t>
                      </a:r>
                      <a:endParaRPr lang="tr-TR" sz="1200">
                        <a:effectLst/>
                        <a:latin typeface="Times New Roman"/>
                        <a:ea typeface="Times New Roman"/>
                      </a:endParaRPr>
                    </a:p>
                  </a:txBody>
                  <a:tcPr marL="68580" marR="68580" marT="0" marB="0" anchor="ctr"/>
                </a:tc>
                <a:tc>
                  <a:txBody>
                    <a:bodyPr/>
                    <a:lstStyle/>
                    <a:p>
                      <a:pPr algn="ctr">
                        <a:spcAft>
                          <a:spcPts val="0"/>
                        </a:spcAft>
                      </a:pPr>
                      <a:r>
                        <a:rPr lang="tr-TR" sz="1100">
                          <a:effectLst/>
                        </a:rPr>
                        <a:t>1</a:t>
                      </a:r>
                      <a:endParaRPr lang="tr-TR" sz="1200">
                        <a:effectLst/>
                        <a:latin typeface="Times New Roman"/>
                        <a:ea typeface="Times New Roman"/>
                      </a:endParaRPr>
                    </a:p>
                  </a:txBody>
                  <a:tcPr marL="68580" marR="68580" marT="0" marB="0" anchor="ctr"/>
                </a:tc>
              </a:tr>
              <a:tr h="325969">
                <a:tc>
                  <a:txBody>
                    <a:bodyPr/>
                    <a:lstStyle/>
                    <a:p>
                      <a:pPr algn="just">
                        <a:spcAft>
                          <a:spcPts val="0"/>
                        </a:spcAft>
                      </a:pPr>
                      <a:r>
                        <a:rPr lang="tr-TR" sz="1100">
                          <a:effectLst/>
                        </a:rPr>
                        <a:t>Kongre Merkezi</a:t>
                      </a:r>
                      <a:endParaRPr lang="tr-TR" sz="1200">
                        <a:effectLst/>
                        <a:latin typeface="Times New Roman"/>
                        <a:ea typeface="Times New Roman"/>
                      </a:endParaRPr>
                    </a:p>
                  </a:txBody>
                  <a:tcPr marL="68580" marR="68580" marT="0" marB="0"/>
                </a:tc>
                <a:tc>
                  <a:txBody>
                    <a:bodyPr/>
                    <a:lstStyle/>
                    <a:p>
                      <a:pPr algn="ctr">
                        <a:spcAft>
                          <a:spcPts val="0"/>
                        </a:spcAft>
                      </a:pPr>
                      <a:r>
                        <a:rPr lang="en-GB" sz="1100">
                          <a:effectLst/>
                        </a:rPr>
                        <a:t>1</a:t>
                      </a:r>
                      <a:endParaRPr lang="tr-TR" sz="1200">
                        <a:effectLst/>
                        <a:latin typeface="Times New Roman"/>
                        <a:ea typeface="Times New Roman"/>
                      </a:endParaRPr>
                    </a:p>
                  </a:txBody>
                  <a:tcPr marL="68580" marR="68580" marT="0" marB="0" anchor="ctr"/>
                </a:tc>
                <a:tc>
                  <a:txBody>
                    <a:bodyPr/>
                    <a:lstStyle/>
                    <a:p>
                      <a:pPr algn="ctr">
                        <a:spcAft>
                          <a:spcPts val="0"/>
                        </a:spcAft>
                      </a:pPr>
                      <a:r>
                        <a:rPr lang="tr-TR" sz="1100">
                          <a:effectLst/>
                        </a:rPr>
                        <a:t>-</a:t>
                      </a:r>
                      <a:endParaRPr lang="tr-TR" sz="1200">
                        <a:effectLst/>
                        <a:latin typeface="Times New Roman"/>
                        <a:ea typeface="Times New Roman"/>
                      </a:endParaRPr>
                    </a:p>
                  </a:txBody>
                  <a:tcPr marL="68580" marR="68580" marT="0" marB="0" anchor="ctr"/>
                </a:tc>
                <a:tc>
                  <a:txBody>
                    <a:bodyPr/>
                    <a:lstStyle/>
                    <a:p>
                      <a:pPr algn="ctr">
                        <a:spcAft>
                          <a:spcPts val="0"/>
                        </a:spcAft>
                      </a:pPr>
                      <a:r>
                        <a:rPr lang="tr-TR" sz="1100">
                          <a:effectLst/>
                        </a:rPr>
                        <a:t>-</a:t>
                      </a:r>
                      <a:endParaRPr lang="tr-TR" sz="1200">
                        <a:effectLst/>
                        <a:latin typeface="Times New Roman"/>
                        <a:ea typeface="Times New Roman"/>
                      </a:endParaRPr>
                    </a:p>
                  </a:txBody>
                  <a:tcPr marL="68580" marR="68580" marT="0" marB="0" anchor="ctr"/>
                </a:tc>
                <a:tc>
                  <a:txBody>
                    <a:bodyPr/>
                    <a:lstStyle/>
                    <a:p>
                      <a:pPr algn="ctr">
                        <a:spcAft>
                          <a:spcPts val="0"/>
                        </a:spcAft>
                      </a:pPr>
                      <a:r>
                        <a:rPr lang="en-GB" sz="1100">
                          <a:effectLst/>
                        </a:rPr>
                        <a:t>3</a:t>
                      </a:r>
                      <a:endParaRPr lang="tr-TR" sz="1200">
                        <a:effectLst/>
                        <a:latin typeface="Times New Roman"/>
                        <a:ea typeface="Times New Roman"/>
                      </a:endParaRPr>
                    </a:p>
                  </a:txBody>
                  <a:tcPr marL="68580" marR="68580" marT="0" marB="0" anchor="ctr"/>
                </a:tc>
                <a:tc>
                  <a:txBody>
                    <a:bodyPr/>
                    <a:lstStyle/>
                    <a:p>
                      <a:pPr algn="ctr">
                        <a:spcAft>
                          <a:spcPts val="0"/>
                        </a:spcAft>
                      </a:pPr>
                      <a:r>
                        <a:rPr lang="en-GB" sz="1100">
                          <a:effectLst/>
                        </a:rPr>
                        <a:t>- </a:t>
                      </a:r>
                      <a:endParaRPr lang="tr-TR" sz="1200">
                        <a:effectLst/>
                        <a:latin typeface="Times New Roman"/>
                        <a:ea typeface="Times New Roman"/>
                      </a:endParaRPr>
                    </a:p>
                  </a:txBody>
                  <a:tcPr marL="68580" marR="68580" marT="0" marB="0" anchor="ctr"/>
                </a:tc>
                <a:tc>
                  <a:txBody>
                    <a:bodyPr/>
                    <a:lstStyle/>
                    <a:p>
                      <a:pPr algn="ctr">
                        <a:spcAft>
                          <a:spcPts val="0"/>
                        </a:spcAft>
                      </a:pPr>
                      <a:r>
                        <a:rPr lang="en-GB" sz="1100">
                          <a:effectLst/>
                        </a:rPr>
                        <a:t>1</a:t>
                      </a:r>
                      <a:endParaRPr lang="tr-TR" sz="1200">
                        <a:effectLst/>
                        <a:latin typeface="Times New Roman"/>
                        <a:ea typeface="Times New Roman"/>
                      </a:endParaRPr>
                    </a:p>
                  </a:txBody>
                  <a:tcPr marL="68580" marR="68580" marT="0" marB="0" anchor="ctr"/>
                </a:tc>
              </a:tr>
              <a:tr h="606027">
                <a:tc>
                  <a:txBody>
                    <a:bodyPr/>
                    <a:lstStyle/>
                    <a:p>
                      <a:pPr algn="just">
                        <a:spcAft>
                          <a:spcPts val="0"/>
                        </a:spcAft>
                      </a:pPr>
                      <a:r>
                        <a:rPr lang="tr-TR" sz="1100">
                          <a:effectLst/>
                        </a:rPr>
                        <a:t>Konferans Salonu</a:t>
                      </a:r>
                      <a:endParaRPr lang="tr-TR" sz="1200">
                        <a:effectLst/>
                        <a:latin typeface="Times New Roman"/>
                        <a:ea typeface="Times New Roman"/>
                      </a:endParaRPr>
                    </a:p>
                  </a:txBody>
                  <a:tcPr marL="68580" marR="68580" marT="0" marB="0"/>
                </a:tc>
                <a:tc>
                  <a:txBody>
                    <a:bodyPr/>
                    <a:lstStyle/>
                    <a:p>
                      <a:pPr algn="ctr">
                        <a:spcAft>
                          <a:spcPts val="0"/>
                        </a:spcAft>
                      </a:pPr>
                      <a:r>
                        <a:rPr lang="en-GB" sz="1100">
                          <a:effectLst/>
                        </a:rPr>
                        <a:t>1</a:t>
                      </a:r>
                      <a:endParaRPr lang="tr-TR" sz="1200">
                        <a:effectLst/>
                        <a:latin typeface="Times New Roman"/>
                        <a:ea typeface="Times New Roman"/>
                      </a:endParaRPr>
                    </a:p>
                  </a:txBody>
                  <a:tcPr marL="68580" marR="68580" marT="0" marB="0" anchor="ctr"/>
                </a:tc>
                <a:tc>
                  <a:txBody>
                    <a:bodyPr/>
                    <a:lstStyle/>
                    <a:p>
                      <a:pPr algn="ctr">
                        <a:spcAft>
                          <a:spcPts val="0"/>
                        </a:spcAft>
                      </a:pPr>
                      <a:r>
                        <a:rPr lang="tr-TR" sz="1100">
                          <a:effectLst/>
                        </a:rPr>
                        <a:t>-</a:t>
                      </a:r>
                      <a:endParaRPr lang="tr-TR" sz="1200">
                        <a:effectLst/>
                        <a:latin typeface="Times New Roman"/>
                        <a:ea typeface="Times New Roman"/>
                      </a:endParaRPr>
                    </a:p>
                  </a:txBody>
                  <a:tcPr marL="68580" marR="68580" marT="0" marB="0" anchor="ctr"/>
                </a:tc>
                <a:tc>
                  <a:txBody>
                    <a:bodyPr/>
                    <a:lstStyle/>
                    <a:p>
                      <a:pPr algn="ctr">
                        <a:spcAft>
                          <a:spcPts val="0"/>
                        </a:spcAft>
                      </a:pPr>
                      <a:r>
                        <a:rPr lang="tr-TR" sz="1100">
                          <a:effectLst/>
                        </a:rPr>
                        <a:t>-</a:t>
                      </a:r>
                      <a:endParaRPr lang="tr-TR" sz="1200">
                        <a:effectLst/>
                        <a:latin typeface="Times New Roman"/>
                        <a:ea typeface="Times New Roman"/>
                      </a:endParaRPr>
                    </a:p>
                  </a:txBody>
                  <a:tcPr marL="68580" marR="68580" marT="0" marB="0" anchor="ctr"/>
                </a:tc>
                <a:tc>
                  <a:txBody>
                    <a:bodyPr/>
                    <a:lstStyle/>
                    <a:p>
                      <a:pPr algn="ctr">
                        <a:spcAft>
                          <a:spcPts val="0"/>
                        </a:spcAft>
                      </a:pPr>
                      <a:r>
                        <a:rPr lang="en-GB" sz="1100">
                          <a:effectLst/>
                        </a:rPr>
                        <a:t> </a:t>
                      </a:r>
                      <a:endParaRPr lang="tr-TR" sz="1200">
                        <a:effectLst/>
                        <a:latin typeface="Times New Roman"/>
                        <a:ea typeface="Times New Roman"/>
                      </a:endParaRPr>
                    </a:p>
                  </a:txBody>
                  <a:tcPr marL="68580" marR="68580" marT="0" marB="0" anchor="ctr"/>
                </a:tc>
                <a:tc>
                  <a:txBody>
                    <a:bodyPr/>
                    <a:lstStyle/>
                    <a:p>
                      <a:pPr algn="ctr">
                        <a:spcAft>
                          <a:spcPts val="0"/>
                        </a:spcAft>
                      </a:pPr>
                      <a:r>
                        <a:rPr lang="en-GB" sz="1100">
                          <a:effectLst/>
                        </a:rPr>
                        <a:t>2</a:t>
                      </a:r>
                      <a:endParaRPr lang="tr-TR" sz="1200">
                        <a:effectLst/>
                        <a:latin typeface="Times New Roman"/>
                        <a:ea typeface="Times New Roman"/>
                      </a:endParaRPr>
                    </a:p>
                  </a:txBody>
                  <a:tcPr marL="68580" marR="68580" marT="0" marB="0" anchor="ctr"/>
                </a:tc>
                <a:tc>
                  <a:txBody>
                    <a:bodyPr/>
                    <a:lstStyle/>
                    <a:p>
                      <a:pPr algn="ctr">
                        <a:spcAft>
                          <a:spcPts val="0"/>
                        </a:spcAft>
                      </a:pPr>
                      <a:r>
                        <a:rPr lang="en-GB" sz="1100">
                          <a:effectLst/>
                        </a:rPr>
                        <a:t>1</a:t>
                      </a:r>
                      <a:endParaRPr lang="tr-TR" sz="1200">
                        <a:effectLst/>
                        <a:latin typeface="Times New Roman"/>
                        <a:ea typeface="Times New Roman"/>
                      </a:endParaRPr>
                    </a:p>
                  </a:txBody>
                  <a:tcPr marL="68580" marR="68580" marT="0" marB="0" anchor="ctr"/>
                </a:tc>
              </a:tr>
              <a:tr h="325969">
                <a:tc>
                  <a:txBody>
                    <a:bodyPr/>
                    <a:lstStyle/>
                    <a:p>
                      <a:pPr algn="just">
                        <a:spcAft>
                          <a:spcPts val="0"/>
                        </a:spcAft>
                      </a:pPr>
                      <a:r>
                        <a:rPr lang="tr-TR" sz="1100">
                          <a:effectLst/>
                        </a:rPr>
                        <a:t>Sergi Salonu</a:t>
                      </a:r>
                      <a:endParaRPr lang="tr-TR" sz="1200">
                        <a:effectLst/>
                        <a:latin typeface="Times New Roman"/>
                        <a:ea typeface="Times New Roman"/>
                      </a:endParaRPr>
                    </a:p>
                  </a:txBody>
                  <a:tcPr marL="68580" marR="68580" marT="0" marB="0"/>
                </a:tc>
                <a:tc>
                  <a:txBody>
                    <a:bodyPr/>
                    <a:lstStyle/>
                    <a:p>
                      <a:pPr algn="ctr">
                        <a:spcAft>
                          <a:spcPts val="0"/>
                        </a:spcAft>
                      </a:pPr>
                      <a:r>
                        <a:rPr lang="en-GB" sz="1100">
                          <a:effectLst/>
                        </a:rPr>
                        <a:t> -</a:t>
                      </a:r>
                      <a:endParaRPr lang="tr-TR" sz="1200">
                        <a:effectLst/>
                        <a:latin typeface="Times New Roman"/>
                        <a:ea typeface="Times New Roman"/>
                      </a:endParaRPr>
                    </a:p>
                  </a:txBody>
                  <a:tcPr marL="68580" marR="68580" marT="0" marB="0" anchor="ctr"/>
                </a:tc>
                <a:tc>
                  <a:txBody>
                    <a:bodyPr/>
                    <a:lstStyle/>
                    <a:p>
                      <a:pPr algn="ctr">
                        <a:spcAft>
                          <a:spcPts val="0"/>
                        </a:spcAft>
                      </a:pPr>
                      <a:r>
                        <a:rPr lang="tr-TR" sz="1100">
                          <a:effectLst/>
                        </a:rPr>
                        <a:t>-</a:t>
                      </a:r>
                      <a:endParaRPr lang="tr-TR" sz="1200">
                        <a:effectLst/>
                        <a:latin typeface="Times New Roman"/>
                        <a:ea typeface="Times New Roman"/>
                      </a:endParaRPr>
                    </a:p>
                  </a:txBody>
                  <a:tcPr marL="68580" marR="68580" marT="0" marB="0" anchor="ctr"/>
                </a:tc>
                <a:tc>
                  <a:txBody>
                    <a:bodyPr/>
                    <a:lstStyle/>
                    <a:p>
                      <a:pPr algn="ctr">
                        <a:spcAft>
                          <a:spcPts val="0"/>
                        </a:spcAft>
                      </a:pPr>
                      <a:r>
                        <a:rPr lang="tr-TR" sz="1100">
                          <a:effectLst/>
                        </a:rPr>
                        <a:t>-</a:t>
                      </a:r>
                      <a:endParaRPr lang="tr-TR" sz="1200">
                        <a:effectLst/>
                        <a:latin typeface="Times New Roman"/>
                        <a:ea typeface="Times New Roman"/>
                      </a:endParaRPr>
                    </a:p>
                  </a:txBody>
                  <a:tcPr marL="68580" marR="68580" marT="0" marB="0" anchor="ctr"/>
                </a:tc>
                <a:tc>
                  <a:txBody>
                    <a:bodyPr/>
                    <a:lstStyle/>
                    <a:p>
                      <a:pPr algn="ctr">
                        <a:spcAft>
                          <a:spcPts val="0"/>
                        </a:spcAft>
                      </a:pPr>
                      <a:r>
                        <a:rPr lang="en-GB" sz="1100">
                          <a:effectLst/>
                        </a:rPr>
                        <a:t>1</a:t>
                      </a:r>
                      <a:endParaRPr lang="tr-TR" sz="1200">
                        <a:effectLst/>
                        <a:latin typeface="Times New Roman"/>
                        <a:ea typeface="Times New Roman"/>
                      </a:endParaRPr>
                    </a:p>
                  </a:txBody>
                  <a:tcPr marL="68580" marR="68580" marT="0" marB="0" anchor="ctr"/>
                </a:tc>
                <a:tc>
                  <a:txBody>
                    <a:bodyPr/>
                    <a:lstStyle/>
                    <a:p>
                      <a:pPr algn="ctr">
                        <a:spcAft>
                          <a:spcPts val="0"/>
                        </a:spcAft>
                      </a:pPr>
                      <a:r>
                        <a:rPr lang="tr-TR" sz="1100">
                          <a:effectLst/>
                        </a:rPr>
                        <a:t>-</a:t>
                      </a:r>
                      <a:endParaRPr lang="tr-TR" sz="1200">
                        <a:effectLst/>
                        <a:latin typeface="Times New Roman"/>
                        <a:ea typeface="Times New Roman"/>
                      </a:endParaRPr>
                    </a:p>
                  </a:txBody>
                  <a:tcPr marL="68580" marR="68580" marT="0" marB="0" anchor="ctr"/>
                </a:tc>
                <a:tc>
                  <a:txBody>
                    <a:bodyPr/>
                    <a:lstStyle/>
                    <a:p>
                      <a:pPr algn="ctr">
                        <a:spcAft>
                          <a:spcPts val="0"/>
                        </a:spcAft>
                      </a:pPr>
                      <a:r>
                        <a:rPr lang="tr-TR" sz="1100">
                          <a:effectLst/>
                        </a:rPr>
                        <a:t>-</a:t>
                      </a:r>
                      <a:endParaRPr lang="tr-TR" sz="1200">
                        <a:effectLst/>
                        <a:latin typeface="Times New Roman"/>
                        <a:ea typeface="Times New Roman"/>
                      </a:endParaRPr>
                    </a:p>
                  </a:txBody>
                  <a:tcPr marL="68580" marR="68580" marT="0" marB="0" anchor="ctr"/>
                </a:tc>
              </a:tr>
              <a:tr h="325969">
                <a:tc>
                  <a:txBody>
                    <a:bodyPr/>
                    <a:lstStyle/>
                    <a:p>
                      <a:pPr algn="just">
                        <a:spcAft>
                          <a:spcPts val="0"/>
                        </a:spcAft>
                      </a:pPr>
                      <a:r>
                        <a:rPr lang="tr-TR" sz="1100">
                          <a:effectLst/>
                        </a:rPr>
                        <a:t>Şömineli Salon</a:t>
                      </a:r>
                      <a:endParaRPr lang="tr-TR" sz="1200">
                        <a:effectLst/>
                        <a:latin typeface="Times New Roman"/>
                        <a:ea typeface="Times New Roman"/>
                      </a:endParaRPr>
                    </a:p>
                  </a:txBody>
                  <a:tcPr marL="68580" marR="68580" marT="0" marB="0"/>
                </a:tc>
                <a:tc>
                  <a:txBody>
                    <a:bodyPr/>
                    <a:lstStyle/>
                    <a:p>
                      <a:pPr algn="ctr">
                        <a:spcAft>
                          <a:spcPts val="0"/>
                        </a:spcAft>
                      </a:pPr>
                      <a:r>
                        <a:rPr lang="en-GB" sz="1100">
                          <a:effectLst/>
                        </a:rPr>
                        <a:t>1</a:t>
                      </a:r>
                      <a:endParaRPr lang="tr-TR" sz="1200">
                        <a:effectLst/>
                        <a:latin typeface="Times New Roman"/>
                        <a:ea typeface="Times New Roman"/>
                      </a:endParaRPr>
                    </a:p>
                  </a:txBody>
                  <a:tcPr marL="68580" marR="68580" marT="0" marB="0" anchor="ctr"/>
                </a:tc>
                <a:tc>
                  <a:txBody>
                    <a:bodyPr/>
                    <a:lstStyle/>
                    <a:p>
                      <a:pPr algn="ctr">
                        <a:spcAft>
                          <a:spcPts val="0"/>
                        </a:spcAft>
                      </a:pPr>
                      <a:r>
                        <a:rPr lang="tr-TR" sz="1100">
                          <a:effectLst/>
                        </a:rPr>
                        <a:t>-</a:t>
                      </a:r>
                      <a:endParaRPr lang="tr-TR" sz="1200">
                        <a:effectLst/>
                        <a:latin typeface="Times New Roman"/>
                        <a:ea typeface="Times New Roman"/>
                      </a:endParaRPr>
                    </a:p>
                  </a:txBody>
                  <a:tcPr marL="68580" marR="68580" marT="0" marB="0" anchor="ctr"/>
                </a:tc>
                <a:tc>
                  <a:txBody>
                    <a:bodyPr/>
                    <a:lstStyle/>
                    <a:p>
                      <a:pPr algn="ctr">
                        <a:spcAft>
                          <a:spcPts val="0"/>
                        </a:spcAft>
                      </a:pPr>
                      <a:r>
                        <a:rPr lang="tr-TR" sz="1100">
                          <a:effectLst/>
                        </a:rPr>
                        <a:t>-</a:t>
                      </a:r>
                      <a:endParaRPr lang="tr-TR" sz="1200">
                        <a:effectLst/>
                        <a:latin typeface="Times New Roman"/>
                        <a:ea typeface="Times New Roman"/>
                      </a:endParaRPr>
                    </a:p>
                  </a:txBody>
                  <a:tcPr marL="68580" marR="68580" marT="0" marB="0" anchor="ctr"/>
                </a:tc>
                <a:tc>
                  <a:txBody>
                    <a:bodyPr/>
                    <a:lstStyle/>
                    <a:p>
                      <a:pPr algn="ctr">
                        <a:spcAft>
                          <a:spcPts val="0"/>
                        </a:spcAft>
                      </a:pPr>
                      <a:r>
                        <a:rPr lang="tr-TR" sz="1100">
                          <a:effectLst/>
                        </a:rPr>
                        <a:t>-</a:t>
                      </a:r>
                      <a:endParaRPr lang="tr-TR" sz="1200">
                        <a:effectLst/>
                        <a:latin typeface="Times New Roman"/>
                        <a:ea typeface="Times New Roman"/>
                      </a:endParaRPr>
                    </a:p>
                  </a:txBody>
                  <a:tcPr marL="68580" marR="68580" marT="0" marB="0" anchor="ctr"/>
                </a:tc>
                <a:tc>
                  <a:txBody>
                    <a:bodyPr/>
                    <a:lstStyle/>
                    <a:p>
                      <a:pPr algn="ctr">
                        <a:spcAft>
                          <a:spcPts val="0"/>
                        </a:spcAft>
                      </a:pPr>
                      <a:r>
                        <a:rPr lang="tr-TR" sz="1100">
                          <a:effectLst/>
                        </a:rPr>
                        <a:t>-</a:t>
                      </a:r>
                      <a:endParaRPr lang="tr-TR" sz="1200">
                        <a:effectLst/>
                        <a:latin typeface="Times New Roman"/>
                        <a:ea typeface="Times New Roman"/>
                      </a:endParaRPr>
                    </a:p>
                  </a:txBody>
                  <a:tcPr marL="68580" marR="68580" marT="0" marB="0" anchor="ctr"/>
                </a:tc>
                <a:tc>
                  <a:txBody>
                    <a:bodyPr/>
                    <a:lstStyle/>
                    <a:p>
                      <a:pPr algn="ctr">
                        <a:spcAft>
                          <a:spcPts val="0"/>
                        </a:spcAft>
                      </a:pPr>
                      <a:r>
                        <a:rPr lang="tr-TR" sz="1100">
                          <a:effectLst/>
                        </a:rPr>
                        <a:t>-</a:t>
                      </a:r>
                      <a:endParaRPr lang="tr-TR" sz="1200">
                        <a:effectLst/>
                        <a:latin typeface="Times New Roman"/>
                        <a:ea typeface="Times New Roman"/>
                      </a:endParaRPr>
                    </a:p>
                  </a:txBody>
                  <a:tcPr marL="68580" marR="68580" marT="0" marB="0" anchor="ctr"/>
                </a:tc>
              </a:tr>
              <a:tr h="325969">
                <a:tc>
                  <a:txBody>
                    <a:bodyPr/>
                    <a:lstStyle/>
                    <a:p>
                      <a:pPr algn="just">
                        <a:spcAft>
                          <a:spcPts val="0"/>
                        </a:spcAft>
                      </a:pPr>
                      <a:r>
                        <a:rPr lang="tr-TR" sz="1100">
                          <a:effectLst/>
                        </a:rPr>
                        <a:t>Hünkâr Dairesi</a:t>
                      </a:r>
                      <a:endParaRPr lang="tr-TR" sz="1200">
                        <a:effectLst/>
                        <a:latin typeface="Times New Roman"/>
                        <a:ea typeface="Times New Roman"/>
                      </a:endParaRPr>
                    </a:p>
                  </a:txBody>
                  <a:tcPr marL="68580" marR="68580" marT="0" marB="0"/>
                </a:tc>
                <a:tc>
                  <a:txBody>
                    <a:bodyPr/>
                    <a:lstStyle/>
                    <a:p>
                      <a:pPr algn="ctr">
                        <a:spcAft>
                          <a:spcPts val="0"/>
                        </a:spcAft>
                      </a:pPr>
                      <a:r>
                        <a:rPr lang="en-GB" sz="1100">
                          <a:effectLst/>
                        </a:rPr>
                        <a:t> -</a:t>
                      </a:r>
                      <a:endParaRPr lang="tr-TR" sz="1200">
                        <a:effectLst/>
                        <a:latin typeface="Times New Roman"/>
                        <a:ea typeface="Times New Roman"/>
                      </a:endParaRPr>
                    </a:p>
                  </a:txBody>
                  <a:tcPr marL="68580" marR="68580" marT="0" marB="0" anchor="ctr"/>
                </a:tc>
                <a:tc>
                  <a:txBody>
                    <a:bodyPr/>
                    <a:lstStyle/>
                    <a:p>
                      <a:pPr algn="ctr">
                        <a:spcAft>
                          <a:spcPts val="0"/>
                        </a:spcAft>
                      </a:pPr>
                      <a:r>
                        <a:rPr lang="en-GB" sz="1100">
                          <a:effectLst/>
                        </a:rPr>
                        <a:t>1</a:t>
                      </a:r>
                      <a:endParaRPr lang="tr-TR" sz="1200">
                        <a:effectLst/>
                        <a:latin typeface="Times New Roman"/>
                        <a:ea typeface="Times New Roman"/>
                      </a:endParaRPr>
                    </a:p>
                  </a:txBody>
                  <a:tcPr marL="68580" marR="68580" marT="0" marB="0" anchor="ctr"/>
                </a:tc>
                <a:tc>
                  <a:txBody>
                    <a:bodyPr/>
                    <a:lstStyle/>
                    <a:p>
                      <a:pPr algn="ctr">
                        <a:spcAft>
                          <a:spcPts val="0"/>
                        </a:spcAft>
                      </a:pPr>
                      <a:r>
                        <a:rPr lang="en-GB" sz="1100">
                          <a:effectLst/>
                        </a:rPr>
                        <a:t> -</a:t>
                      </a:r>
                      <a:endParaRPr lang="tr-TR" sz="1200">
                        <a:effectLst/>
                        <a:latin typeface="Times New Roman"/>
                        <a:ea typeface="Times New Roman"/>
                      </a:endParaRPr>
                    </a:p>
                  </a:txBody>
                  <a:tcPr marL="68580" marR="68580" marT="0" marB="0" anchor="ctr"/>
                </a:tc>
                <a:tc>
                  <a:txBody>
                    <a:bodyPr/>
                    <a:lstStyle/>
                    <a:p>
                      <a:pPr algn="ctr">
                        <a:spcAft>
                          <a:spcPts val="0"/>
                        </a:spcAft>
                      </a:pPr>
                      <a:r>
                        <a:rPr lang="tr-TR" sz="1100">
                          <a:effectLst/>
                        </a:rPr>
                        <a:t>-</a:t>
                      </a:r>
                      <a:endParaRPr lang="tr-TR" sz="1200">
                        <a:effectLst/>
                        <a:latin typeface="Times New Roman"/>
                        <a:ea typeface="Times New Roman"/>
                      </a:endParaRPr>
                    </a:p>
                  </a:txBody>
                  <a:tcPr marL="68580" marR="68580" marT="0" marB="0" anchor="ctr"/>
                </a:tc>
                <a:tc>
                  <a:txBody>
                    <a:bodyPr/>
                    <a:lstStyle/>
                    <a:p>
                      <a:pPr algn="ctr">
                        <a:spcAft>
                          <a:spcPts val="0"/>
                        </a:spcAft>
                      </a:pPr>
                      <a:r>
                        <a:rPr lang="tr-TR" sz="1100">
                          <a:effectLst/>
                        </a:rPr>
                        <a:t>-</a:t>
                      </a:r>
                      <a:endParaRPr lang="tr-TR" sz="1200">
                        <a:effectLst/>
                        <a:latin typeface="Times New Roman"/>
                        <a:ea typeface="Times New Roman"/>
                      </a:endParaRPr>
                    </a:p>
                  </a:txBody>
                  <a:tcPr marL="68580" marR="68580" marT="0" marB="0" anchor="ctr"/>
                </a:tc>
                <a:tc>
                  <a:txBody>
                    <a:bodyPr/>
                    <a:lstStyle/>
                    <a:p>
                      <a:pPr algn="ctr">
                        <a:spcAft>
                          <a:spcPts val="0"/>
                        </a:spcAft>
                      </a:pPr>
                      <a:r>
                        <a:rPr lang="tr-TR" sz="1100">
                          <a:effectLst/>
                        </a:rPr>
                        <a:t>-</a:t>
                      </a:r>
                      <a:endParaRPr lang="tr-TR" sz="1200">
                        <a:effectLst/>
                        <a:latin typeface="Times New Roman"/>
                        <a:ea typeface="Times New Roman"/>
                      </a:endParaRPr>
                    </a:p>
                  </a:txBody>
                  <a:tcPr marL="68580" marR="68580" marT="0" marB="0" anchor="ctr"/>
                </a:tc>
              </a:tr>
              <a:tr h="325969">
                <a:tc>
                  <a:txBody>
                    <a:bodyPr/>
                    <a:lstStyle/>
                    <a:p>
                      <a:pPr algn="just">
                        <a:spcAft>
                          <a:spcPts val="0"/>
                        </a:spcAft>
                      </a:pPr>
                      <a:r>
                        <a:rPr lang="tr-TR" sz="1100">
                          <a:effectLst/>
                        </a:rPr>
                        <a:t>Toplantı Salonu</a:t>
                      </a:r>
                      <a:endParaRPr lang="tr-TR" sz="1200">
                        <a:effectLst/>
                        <a:latin typeface="Times New Roman"/>
                        <a:ea typeface="Times New Roman"/>
                      </a:endParaRPr>
                    </a:p>
                  </a:txBody>
                  <a:tcPr marL="68580" marR="68580" marT="0" marB="0"/>
                </a:tc>
                <a:tc>
                  <a:txBody>
                    <a:bodyPr/>
                    <a:lstStyle/>
                    <a:p>
                      <a:pPr algn="ctr">
                        <a:spcAft>
                          <a:spcPts val="0"/>
                        </a:spcAft>
                      </a:pPr>
                      <a:r>
                        <a:rPr lang="en-GB" sz="1100">
                          <a:effectLst/>
                        </a:rPr>
                        <a:t>21</a:t>
                      </a:r>
                      <a:endParaRPr lang="tr-TR" sz="1200">
                        <a:effectLst/>
                        <a:latin typeface="Times New Roman"/>
                        <a:ea typeface="Times New Roman"/>
                      </a:endParaRPr>
                    </a:p>
                  </a:txBody>
                  <a:tcPr marL="68580" marR="68580" marT="0" marB="0" anchor="ctr"/>
                </a:tc>
                <a:tc>
                  <a:txBody>
                    <a:bodyPr/>
                    <a:lstStyle/>
                    <a:p>
                      <a:pPr algn="ctr">
                        <a:spcAft>
                          <a:spcPts val="0"/>
                        </a:spcAft>
                      </a:pPr>
                      <a:r>
                        <a:rPr lang="en-GB" sz="1100">
                          <a:effectLst/>
                        </a:rPr>
                        <a:t> -</a:t>
                      </a:r>
                      <a:endParaRPr lang="tr-TR" sz="1200">
                        <a:effectLst/>
                        <a:latin typeface="Times New Roman"/>
                        <a:ea typeface="Times New Roman"/>
                      </a:endParaRPr>
                    </a:p>
                  </a:txBody>
                  <a:tcPr marL="68580" marR="68580" marT="0" marB="0" anchor="ctr"/>
                </a:tc>
                <a:tc>
                  <a:txBody>
                    <a:bodyPr/>
                    <a:lstStyle/>
                    <a:p>
                      <a:pPr algn="ctr">
                        <a:spcAft>
                          <a:spcPts val="0"/>
                        </a:spcAft>
                      </a:pPr>
                      <a:r>
                        <a:rPr lang="en-GB" sz="1100">
                          <a:effectLst/>
                        </a:rPr>
                        <a:t> -</a:t>
                      </a:r>
                      <a:endParaRPr lang="tr-TR" sz="1200">
                        <a:effectLst/>
                        <a:latin typeface="Times New Roman"/>
                        <a:ea typeface="Times New Roman"/>
                      </a:endParaRPr>
                    </a:p>
                  </a:txBody>
                  <a:tcPr marL="68580" marR="68580" marT="0" marB="0" anchor="ctr"/>
                </a:tc>
                <a:tc>
                  <a:txBody>
                    <a:bodyPr/>
                    <a:lstStyle/>
                    <a:p>
                      <a:pPr algn="ctr">
                        <a:spcAft>
                          <a:spcPts val="0"/>
                        </a:spcAft>
                      </a:pPr>
                      <a:r>
                        <a:rPr lang="en-GB" sz="1100">
                          <a:effectLst/>
                        </a:rPr>
                        <a:t>1</a:t>
                      </a:r>
                      <a:endParaRPr lang="tr-TR" sz="1200">
                        <a:effectLst/>
                        <a:latin typeface="Times New Roman"/>
                        <a:ea typeface="Times New Roman"/>
                      </a:endParaRPr>
                    </a:p>
                  </a:txBody>
                  <a:tcPr marL="68580" marR="68580" marT="0" marB="0" anchor="ctr"/>
                </a:tc>
                <a:tc>
                  <a:txBody>
                    <a:bodyPr/>
                    <a:lstStyle/>
                    <a:p>
                      <a:pPr algn="ctr">
                        <a:spcAft>
                          <a:spcPts val="0"/>
                        </a:spcAft>
                      </a:pPr>
                      <a:r>
                        <a:rPr lang="en-GB" sz="1100">
                          <a:effectLst/>
                        </a:rPr>
                        <a:t>- </a:t>
                      </a:r>
                      <a:endParaRPr lang="tr-TR" sz="1200">
                        <a:effectLst/>
                        <a:latin typeface="Times New Roman"/>
                        <a:ea typeface="Times New Roman"/>
                      </a:endParaRPr>
                    </a:p>
                  </a:txBody>
                  <a:tcPr marL="68580" marR="68580" marT="0" marB="0" anchor="ctr"/>
                </a:tc>
                <a:tc>
                  <a:txBody>
                    <a:bodyPr/>
                    <a:lstStyle/>
                    <a:p>
                      <a:pPr algn="ctr">
                        <a:spcAft>
                          <a:spcPts val="0"/>
                        </a:spcAft>
                      </a:pPr>
                      <a:r>
                        <a:rPr lang="en-GB" sz="1100">
                          <a:effectLst/>
                        </a:rPr>
                        <a:t>1</a:t>
                      </a:r>
                      <a:endParaRPr lang="tr-TR" sz="1200">
                        <a:effectLst/>
                        <a:latin typeface="Times New Roman"/>
                        <a:ea typeface="Times New Roman"/>
                      </a:endParaRPr>
                    </a:p>
                  </a:txBody>
                  <a:tcPr marL="68580" marR="68580" marT="0" marB="0" anchor="ctr"/>
                </a:tc>
              </a:tr>
              <a:tr h="330561">
                <a:tc>
                  <a:txBody>
                    <a:bodyPr/>
                    <a:lstStyle/>
                    <a:p>
                      <a:pPr algn="just">
                        <a:spcAft>
                          <a:spcPts val="0"/>
                        </a:spcAft>
                      </a:pPr>
                      <a:r>
                        <a:rPr lang="tr-TR" sz="1200">
                          <a:effectLst/>
                        </a:rPr>
                        <a:t>Toplam</a:t>
                      </a:r>
                      <a:endParaRPr lang="tr-TR" sz="1200">
                        <a:effectLst/>
                        <a:latin typeface="Times New Roman"/>
                        <a:ea typeface="Times New Roman"/>
                      </a:endParaRPr>
                    </a:p>
                  </a:txBody>
                  <a:tcPr marL="68580" marR="68580" marT="0" marB="0"/>
                </a:tc>
                <a:tc>
                  <a:txBody>
                    <a:bodyPr/>
                    <a:lstStyle/>
                    <a:p>
                      <a:pPr algn="ctr">
                        <a:spcAft>
                          <a:spcPts val="0"/>
                        </a:spcAft>
                      </a:pPr>
                      <a:r>
                        <a:rPr lang="en-GB" sz="1200">
                          <a:effectLst/>
                        </a:rPr>
                        <a:t>24</a:t>
                      </a:r>
                      <a:endParaRPr lang="tr-TR" sz="1200">
                        <a:effectLst/>
                        <a:latin typeface="Times New Roman"/>
                        <a:ea typeface="Times New Roman"/>
                      </a:endParaRPr>
                    </a:p>
                  </a:txBody>
                  <a:tcPr marL="68580" marR="68580" marT="0" marB="0" anchor="ctr"/>
                </a:tc>
                <a:tc>
                  <a:txBody>
                    <a:bodyPr/>
                    <a:lstStyle/>
                    <a:p>
                      <a:pPr algn="ctr">
                        <a:spcAft>
                          <a:spcPts val="0"/>
                        </a:spcAft>
                      </a:pPr>
                      <a:r>
                        <a:rPr lang="en-GB" sz="1200">
                          <a:effectLst/>
                        </a:rPr>
                        <a:t>1</a:t>
                      </a:r>
                      <a:endParaRPr lang="tr-TR" sz="1200">
                        <a:effectLst/>
                        <a:latin typeface="Times New Roman"/>
                        <a:ea typeface="Times New Roman"/>
                      </a:endParaRPr>
                    </a:p>
                  </a:txBody>
                  <a:tcPr marL="68580" marR="68580" marT="0" marB="0" anchor="ctr"/>
                </a:tc>
                <a:tc>
                  <a:txBody>
                    <a:bodyPr/>
                    <a:lstStyle/>
                    <a:p>
                      <a:pPr algn="ctr">
                        <a:spcAft>
                          <a:spcPts val="0"/>
                        </a:spcAft>
                      </a:pPr>
                      <a:r>
                        <a:rPr lang="en-GB" sz="1200">
                          <a:effectLst/>
                        </a:rPr>
                        <a:t>-</a:t>
                      </a:r>
                      <a:endParaRPr lang="tr-TR" sz="1200">
                        <a:effectLst/>
                        <a:latin typeface="Times New Roman"/>
                        <a:ea typeface="Times New Roman"/>
                      </a:endParaRPr>
                    </a:p>
                  </a:txBody>
                  <a:tcPr marL="68580" marR="68580" marT="0" marB="0" anchor="ctr"/>
                </a:tc>
                <a:tc>
                  <a:txBody>
                    <a:bodyPr/>
                    <a:lstStyle/>
                    <a:p>
                      <a:pPr algn="ctr">
                        <a:spcAft>
                          <a:spcPts val="0"/>
                        </a:spcAft>
                      </a:pPr>
                      <a:r>
                        <a:rPr lang="en-GB" sz="1200">
                          <a:effectLst/>
                        </a:rPr>
                        <a:t>5</a:t>
                      </a:r>
                      <a:endParaRPr lang="tr-TR" sz="1200">
                        <a:effectLst/>
                        <a:latin typeface="Times New Roman"/>
                        <a:ea typeface="Times New Roman"/>
                      </a:endParaRPr>
                    </a:p>
                  </a:txBody>
                  <a:tcPr marL="68580" marR="68580" marT="0" marB="0" anchor="ctr"/>
                </a:tc>
                <a:tc>
                  <a:txBody>
                    <a:bodyPr/>
                    <a:lstStyle/>
                    <a:p>
                      <a:pPr algn="ctr">
                        <a:spcAft>
                          <a:spcPts val="0"/>
                        </a:spcAft>
                      </a:pPr>
                      <a:r>
                        <a:rPr lang="en-GB" sz="1200">
                          <a:effectLst/>
                        </a:rPr>
                        <a:t>2</a:t>
                      </a:r>
                      <a:endParaRPr lang="tr-TR" sz="1200">
                        <a:effectLst/>
                        <a:latin typeface="Times New Roman"/>
                        <a:ea typeface="Times New Roman"/>
                      </a:endParaRPr>
                    </a:p>
                  </a:txBody>
                  <a:tcPr marL="68580" marR="68580" marT="0" marB="0" anchor="ctr"/>
                </a:tc>
                <a:tc>
                  <a:txBody>
                    <a:bodyPr/>
                    <a:lstStyle/>
                    <a:p>
                      <a:pPr algn="ctr">
                        <a:spcAft>
                          <a:spcPts val="0"/>
                        </a:spcAft>
                      </a:pPr>
                      <a:r>
                        <a:rPr lang="en-GB" sz="1200" dirty="0">
                          <a:effectLst/>
                        </a:rPr>
                        <a:t>4</a:t>
                      </a:r>
                      <a:endParaRPr lang="tr-TR" sz="1200" dirty="0">
                        <a:effectLst/>
                        <a:latin typeface="Times New Roman"/>
                        <a:ea typeface="Times New Roman"/>
                      </a:endParaRPr>
                    </a:p>
                  </a:txBody>
                  <a:tcPr marL="68580" marR="68580" marT="0" marB="0" anchor="ctr"/>
                </a:tc>
              </a:tr>
            </a:tbl>
          </a:graphicData>
        </a:graphic>
      </p:graphicFrame>
    </p:spTree>
    <p:extLst>
      <p:ext uri="{BB962C8B-B14F-4D97-AF65-F5344CB8AC3E}">
        <p14:creationId xmlns:p14="http://schemas.microsoft.com/office/powerpoint/2010/main" val="26657344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43608" y="2274838"/>
            <a:ext cx="7056784" cy="2031325"/>
          </a:xfrm>
          <a:prstGeom prst="rect">
            <a:avLst/>
          </a:prstGeom>
        </p:spPr>
        <p:txBody>
          <a:bodyPr wrap="square">
            <a:spAutoFit/>
          </a:bodyPr>
          <a:lstStyle/>
          <a:p>
            <a:r>
              <a:rPr lang="tr-TR" b="1" dirty="0"/>
              <a:t>Eğitim ve Dinlenme Tesisleri</a:t>
            </a:r>
            <a:endParaRPr lang="tr-TR" dirty="0"/>
          </a:p>
          <a:p>
            <a:r>
              <a:rPr lang="tr-TR" b="1" dirty="0"/>
              <a:t> </a:t>
            </a:r>
            <a:endParaRPr lang="tr-TR" dirty="0"/>
          </a:p>
          <a:p>
            <a:r>
              <a:rPr lang="tr-TR" b="1" dirty="0"/>
              <a:t>	</a:t>
            </a:r>
            <a:r>
              <a:rPr lang="tr-TR" dirty="0"/>
              <a:t>Yıldız Çatı </a:t>
            </a:r>
            <a:r>
              <a:rPr lang="tr-TR" dirty="0" err="1"/>
              <a:t>Restaurant</a:t>
            </a:r>
            <a:r>
              <a:rPr lang="tr-TR" dirty="0"/>
              <a:t>    (150 Kişilik)</a:t>
            </a:r>
          </a:p>
          <a:p>
            <a:r>
              <a:rPr lang="tr-TR" dirty="0"/>
              <a:t>	Yıldız Bahçe </a:t>
            </a:r>
            <a:r>
              <a:rPr lang="tr-TR" dirty="0" err="1"/>
              <a:t>Restaurant</a:t>
            </a:r>
            <a:r>
              <a:rPr lang="tr-TR" dirty="0"/>
              <a:t> (450 Kişilik)</a:t>
            </a:r>
          </a:p>
          <a:p>
            <a:r>
              <a:rPr lang="tr-TR" dirty="0"/>
              <a:t>	Yıldız Hisar Tesisleri      (1050 Kişilik</a:t>
            </a:r>
            <a:r>
              <a:rPr lang="tr-TR" dirty="0" smtClean="0"/>
              <a:t>)</a:t>
            </a:r>
          </a:p>
          <a:p>
            <a:endParaRPr lang="tr-TR" dirty="0"/>
          </a:p>
          <a:p>
            <a:endParaRPr lang="tr-TR" dirty="0"/>
          </a:p>
        </p:txBody>
      </p:sp>
    </p:spTree>
    <p:extLst>
      <p:ext uri="{BB962C8B-B14F-4D97-AF65-F5344CB8AC3E}">
        <p14:creationId xmlns:p14="http://schemas.microsoft.com/office/powerpoint/2010/main" val="10997994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980728"/>
            <a:ext cx="3347655" cy="2011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6304" y="980728"/>
            <a:ext cx="3744416" cy="1979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7306" y="3356992"/>
            <a:ext cx="3456384" cy="230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976502" y="5805264"/>
            <a:ext cx="7560840" cy="369332"/>
          </a:xfrm>
          <a:prstGeom prst="rect">
            <a:avLst/>
          </a:prstGeom>
        </p:spPr>
        <p:txBody>
          <a:bodyPr wrap="square">
            <a:spAutoFit/>
          </a:bodyPr>
          <a:lstStyle/>
          <a:p>
            <a:r>
              <a:rPr lang="tr-TR" b="1" i="1" dirty="0"/>
              <a:t>Yıldız Çatı ve Yıldız Bahçe </a:t>
            </a:r>
            <a:r>
              <a:rPr lang="tr-TR" b="1" i="1" dirty="0" err="1"/>
              <a:t>Restaurant</a:t>
            </a:r>
            <a:r>
              <a:rPr lang="tr-TR" b="1" i="1" dirty="0"/>
              <a:t>, Yıldız Hisar Tesislerinden Görünümler </a:t>
            </a:r>
            <a:endParaRPr lang="tr-TR" dirty="0"/>
          </a:p>
        </p:txBody>
      </p:sp>
    </p:spTree>
    <p:extLst>
      <p:ext uri="{BB962C8B-B14F-4D97-AF65-F5344CB8AC3E}">
        <p14:creationId xmlns:p14="http://schemas.microsoft.com/office/powerpoint/2010/main" val="17920639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91680" y="548680"/>
            <a:ext cx="5400600" cy="830997"/>
          </a:xfrm>
          <a:prstGeom prst="rect">
            <a:avLst/>
          </a:prstGeom>
        </p:spPr>
        <p:txBody>
          <a:bodyPr wrap="square">
            <a:spAutoFit/>
          </a:bodyPr>
          <a:lstStyle/>
          <a:p>
            <a:pPr lvl="2"/>
            <a:r>
              <a:rPr lang="tr-TR" sz="1000" b="1" dirty="0"/>
              <a:t>Öğrenci Kulüpleri</a:t>
            </a:r>
            <a:endParaRPr lang="tr-TR" sz="1000" dirty="0"/>
          </a:p>
          <a:p>
            <a:r>
              <a:rPr lang="tr-TR" sz="1000" b="1" dirty="0"/>
              <a:t>Öğrenci Kulüpleri Alanı : 600 m2</a:t>
            </a:r>
            <a:endParaRPr lang="tr-TR" sz="1000" dirty="0"/>
          </a:p>
          <a:p>
            <a:r>
              <a:rPr lang="tr-TR" sz="1000" dirty="0"/>
              <a:t>43 farklı öğrenci </a:t>
            </a:r>
            <a:r>
              <a:rPr lang="tr-TR" sz="1000" dirty="0" smtClean="0"/>
              <a:t>kulübümüz </a:t>
            </a:r>
            <a:r>
              <a:rPr lang="tr-TR" sz="1000" dirty="0"/>
              <a:t>7094 üyesi ile Üniversitemiz de  faaliyetlerini sürdürmektedir</a:t>
            </a:r>
            <a:r>
              <a:rPr lang="tr-TR" sz="1000" dirty="0" smtClean="0"/>
              <a:t>.</a:t>
            </a:r>
          </a:p>
          <a:p>
            <a:endParaRPr lang="tr-TR" dirty="0"/>
          </a:p>
        </p:txBody>
      </p:sp>
      <p:graphicFrame>
        <p:nvGraphicFramePr>
          <p:cNvPr id="3" name="Tablo 2"/>
          <p:cNvGraphicFramePr>
            <a:graphicFrameLocks noGrp="1"/>
          </p:cNvGraphicFramePr>
          <p:nvPr>
            <p:extLst>
              <p:ext uri="{D42A27DB-BD31-4B8C-83A1-F6EECF244321}">
                <p14:modId xmlns:p14="http://schemas.microsoft.com/office/powerpoint/2010/main" val="3874146887"/>
              </p:ext>
            </p:extLst>
          </p:nvPr>
        </p:nvGraphicFramePr>
        <p:xfrm>
          <a:off x="2195737" y="1124728"/>
          <a:ext cx="4392487" cy="5544619"/>
        </p:xfrm>
        <a:graphic>
          <a:graphicData uri="http://schemas.openxmlformats.org/drawingml/2006/table">
            <a:tbl>
              <a:tblPr firstRow="1" firstCol="1" bandRow="1">
                <a:tableStyleId>{5C22544A-7EE6-4342-B048-85BDC9FD1C3A}</a:tableStyleId>
              </a:tblPr>
              <a:tblGrid>
                <a:gridCol w="312039"/>
                <a:gridCol w="3086217"/>
                <a:gridCol w="446330"/>
                <a:gridCol w="547901"/>
              </a:tblGrid>
              <a:tr h="231979">
                <a:tc>
                  <a:txBody>
                    <a:bodyPr/>
                    <a:lstStyle/>
                    <a:p>
                      <a:pPr algn="ctr">
                        <a:spcAft>
                          <a:spcPts val="0"/>
                        </a:spcAft>
                      </a:pPr>
                      <a:r>
                        <a:rPr lang="tr-TR" sz="600">
                          <a:effectLst/>
                        </a:rPr>
                        <a:t>Sıra No</a:t>
                      </a:r>
                      <a:endParaRPr lang="tr-TR" sz="700">
                        <a:effectLst/>
                        <a:latin typeface="Times New Roman"/>
                        <a:ea typeface="Times New Roman"/>
                      </a:endParaRPr>
                    </a:p>
                  </a:txBody>
                  <a:tcPr marL="24347" marR="24347" marT="0" marB="0" anchor="ctr"/>
                </a:tc>
                <a:tc>
                  <a:txBody>
                    <a:bodyPr/>
                    <a:lstStyle/>
                    <a:p>
                      <a:pPr algn="ctr">
                        <a:spcAft>
                          <a:spcPts val="0"/>
                        </a:spcAft>
                      </a:pPr>
                      <a:r>
                        <a:rPr lang="tr-TR" sz="600">
                          <a:effectLst/>
                        </a:rPr>
                        <a:t>Kulüp Adı</a:t>
                      </a:r>
                      <a:endParaRPr lang="tr-TR" sz="700">
                        <a:effectLst/>
                        <a:latin typeface="Times New Roman"/>
                        <a:ea typeface="Times New Roman"/>
                      </a:endParaRPr>
                    </a:p>
                  </a:txBody>
                  <a:tcPr marL="24347" marR="24347" marT="0" marB="0" anchor="ctr"/>
                </a:tc>
                <a:tc>
                  <a:txBody>
                    <a:bodyPr/>
                    <a:lstStyle/>
                    <a:p>
                      <a:pPr algn="ctr">
                        <a:spcAft>
                          <a:spcPts val="0"/>
                        </a:spcAft>
                      </a:pPr>
                      <a:r>
                        <a:rPr lang="tr-TR" sz="600">
                          <a:effectLst/>
                        </a:rPr>
                        <a:t>Üye Sayısı</a:t>
                      </a:r>
                      <a:endParaRPr lang="tr-TR" sz="700">
                        <a:effectLst/>
                        <a:latin typeface="Times New Roman"/>
                        <a:ea typeface="Times New Roman"/>
                      </a:endParaRPr>
                    </a:p>
                  </a:txBody>
                  <a:tcPr marL="24347" marR="24347" marT="0" marB="0" anchor="ctr"/>
                </a:tc>
                <a:tc>
                  <a:txBody>
                    <a:bodyPr/>
                    <a:lstStyle/>
                    <a:p>
                      <a:pPr algn="ctr">
                        <a:spcAft>
                          <a:spcPts val="0"/>
                        </a:spcAft>
                      </a:pPr>
                      <a:r>
                        <a:rPr lang="tr-TR" sz="600">
                          <a:effectLst/>
                        </a:rPr>
                        <a:t>Etkinlik Sayısı</a:t>
                      </a:r>
                      <a:endParaRPr lang="tr-TR" sz="700">
                        <a:effectLst/>
                        <a:latin typeface="Times New Roman"/>
                        <a:ea typeface="Times New Roman"/>
                      </a:endParaRPr>
                    </a:p>
                  </a:txBody>
                  <a:tcPr marL="24347" marR="24347" marT="0" marB="0" anchor="ctr"/>
                </a:tc>
              </a:tr>
              <a:tr h="124776">
                <a:tc>
                  <a:txBody>
                    <a:bodyPr/>
                    <a:lstStyle/>
                    <a:p>
                      <a:pPr algn="ctr">
                        <a:spcAft>
                          <a:spcPts val="0"/>
                        </a:spcAft>
                      </a:pPr>
                      <a:r>
                        <a:rPr lang="tr-TR" sz="600">
                          <a:effectLst/>
                        </a:rPr>
                        <a:t>1</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ALTERNATIF ENERJILI SISTEMLER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70</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5</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2</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BEST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53</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12</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3</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BILIM KURGU VE FANTASTIK KURGU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160</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3</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4</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ÇEVRE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68</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1</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5</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ÇOCUK VE EĞITIM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10</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7</a:t>
                      </a:r>
                      <a:endParaRPr lang="tr-TR" sz="700">
                        <a:effectLst/>
                        <a:latin typeface="Times New Roman"/>
                        <a:ea typeface="Times New Roman"/>
                      </a:endParaRPr>
                    </a:p>
                  </a:txBody>
                  <a:tcPr marL="24347" marR="24347" marT="0" marB="0" anchor="b"/>
                </a:tc>
              </a:tr>
              <a:tr h="115988">
                <a:tc>
                  <a:txBody>
                    <a:bodyPr/>
                    <a:lstStyle/>
                    <a:p>
                      <a:pPr algn="ctr">
                        <a:spcAft>
                          <a:spcPts val="0"/>
                        </a:spcAft>
                      </a:pPr>
                      <a:r>
                        <a:rPr lang="tr-TR" sz="600">
                          <a:effectLst/>
                        </a:rPr>
                        <a:t>6</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DAĞCILIK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35</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9</a:t>
                      </a:r>
                      <a:endParaRPr lang="tr-TR" sz="700">
                        <a:effectLst/>
                        <a:latin typeface="Times New Roman"/>
                        <a:ea typeface="Times New Roman"/>
                      </a:endParaRPr>
                    </a:p>
                  </a:txBody>
                  <a:tcPr marL="24347" marR="24347" marT="0" marB="0" anchor="b"/>
                </a:tc>
              </a:tr>
              <a:tr h="115988">
                <a:tc>
                  <a:txBody>
                    <a:bodyPr/>
                    <a:lstStyle/>
                    <a:p>
                      <a:pPr algn="ctr">
                        <a:spcAft>
                          <a:spcPts val="0"/>
                        </a:spcAft>
                      </a:pPr>
                      <a:r>
                        <a:rPr lang="tr-TR" sz="600">
                          <a:effectLst/>
                        </a:rPr>
                        <a:t>7</a:t>
                      </a:r>
                      <a:endParaRPr lang="tr-TR" sz="700">
                        <a:effectLst/>
                        <a:latin typeface="Times New Roman"/>
                        <a:ea typeface="Times New Roman"/>
                      </a:endParaRPr>
                    </a:p>
                  </a:txBody>
                  <a:tcPr marL="24347" marR="24347" marT="0" marB="0" anchor="ctr"/>
                </a:tc>
                <a:tc>
                  <a:txBody>
                    <a:bodyPr/>
                    <a:lstStyle/>
                    <a:p>
                      <a:pPr>
                        <a:spcAft>
                          <a:spcPts val="0"/>
                        </a:spcAft>
                      </a:pPr>
                      <a:r>
                        <a:rPr lang="en-GB" sz="500" dirty="0">
                          <a:effectLst/>
                        </a:rPr>
                        <a:t>DANS KULÜBÜ</a:t>
                      </a:r>
                      <a:endParaRPr lang="tr-TR" sz="700" dirty="0">
                        <a:effectLst/>
                        <a:latin typeface="Times New Roman"/>
                        <a:ea typeface="Times New Roman"/>
                      </a:endParaRPr>
                    </a:p>
                  </a:txBody>
                  <a:tcPr marL="24347" marR="24347" marT="0" marB="0" anchor="b"/>
                </a:tc>
                <a:tc>
                  <a:txBody>
                    <a:bodyPr/>
                    <a:lstStyle/>
                    <a:p>
                      <a:pPr algn="ctr">
                        <a:spcAft>
                          <a:spcPts val="0"/>
                        </a:spcAft>
                      </a:pPr>
                      <a:r>
                        <a:rPr lang="en-GB" sz="600">
                          <a:effectLst/>
                        </a:rPr>
                        <a:t>55</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2</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8</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DIJITAL OYUN GELIŞTIRME VE DIJITAL OYUNCULUK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286</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1</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9</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EĞITIM VE BILIŞIM TEKNOLOJILERI GELIŞTIRME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103</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12</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10</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ELEKTRIK ELEKTRONIK MÜHENDISLERI ENS. (IEEE)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1803</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20</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11</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ETIK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10</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2</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12</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FOTOĞRAF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100</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17</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13</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GIRIŞIMCILIK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166</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5</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14</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HAVACILIK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45</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8</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15</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HAYVAN HAKLARI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51</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2</a:t>
                      </a:r>
                      <a:endParaRPr lang="tr-TR" sz="700">
                        <a:effectLst/>
                        <a:latin typeface="Times New Roman"/>
                        <a:ea typeface="Times New Roman"/>
                      </a:endParaRPr>
                    </a:p>
                  </a:txBody>
                  <a:tcPr marL="24347" marR="24347" marT="0" marB="0" anchor="b"/>
                </a:tc>
              </a:tr>
              <a:tr h="115988">
                <a:tc>
                  <a:txBody>
                    <a:bodyPr/>
                    <a:lstStyle/>
                    <a:p>
                      <a:pPr algn="ctr">
                        <a:spcAft>
                          <a:spcPts val="0"/>
                        </a:spcAft>
                      </a:pPr>
                      <a:r>
                        <a:rPr lang="tr-TR" sz="600">
                          <a:effectLst/>
                        </a:rPr>
                        <a:t>16</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İLETIŞIM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10</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17</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İŞLETME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620</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32</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18</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KALITE VE VERIMLILIK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850</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50</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19</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KIMYA TEKNOLOJILERI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315</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7</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20</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KRITIK ANALITIK DÜŞÜNCE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10</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21</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BILIM VE MATEMATIK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49</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2</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22</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MAKINE TEKNOLOJILERI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379</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30</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23</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MÜNAZARA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10</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3</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24</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MÜZIK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40</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5</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25</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PLASTIK SANATLAR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60</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26</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RAYLI SISTEMLER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52</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2</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27</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ROBOTIK OTOMASYON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38</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9</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28</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RÜZGAR ENERJISI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42</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2</a:t>
                      </a:r>
                      <a:endParaRPr lang="tr-TR" sz="700">
                        <a:effectLst/>
                        <a:latin typeface="Times New Roman"/>
                        <a:ea typeface="Times New Roman"/>
                      </a:endParaRPr>
                    </a:p>
                  </a:txBody>
                  <a:tcPr marL="24347" marR="24347" marT="0" marB="0" anchor="b"/>
                </a:tc>
              </a:tr>
              <a:tr h="115988">
                <a:tc>
                  <a:txBody>
                    <a:bodyPr/>
                    <a:lstStyle/>
                    <a:p>
                      <a:pPr algn="ctr">
                        <a:spcAft>
                          <a:spcPts val="0"/>
                        </a:spcAft>
                      </a:pPr>
                      <a:r>
                        <a:rPr lang="tr-TR" sz="600">
                          <a:effectLst/>
                        </a:rPr>
                        <a:t>29</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SATRANÇ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12</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a:t>
                      </a:r>
                      <a:endParaRPr lang="tr-TR" sz="700">
                        <a:effectLst/>
                        <a:latin typeface="Times New Roman"/>
                        <a:ea typeface="Times New Roman"/>
                      </a:endParaRPr>
                    </a:p>
                  </a:txBody>
                  <a:tcPr marL="24347" marR="24347" marT="0" marB="0" anchor="b"/>
                </a:tc>
              </a:tr>
              <a:tr h="115988">
                <a:tc>
                  <a:txBody>
                    <a:bodyPr/>
                    <a:lstStyle/>
                    <a:p>
                      <a:pPr algn="ctr">
                        <a:spcAft>
                          <a:spcPts val="0"/>
                        </a:spcAft>
                      </a:pPr>
                      <a:r>
                        <a:rPr lang="tr-TR" sz="600">
                          <a:effectLst/>
                        </a:rPr>
                        <a:t>30</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SERAMIK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67</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2</a:t>
                      </a:r>
                      <a:endParaRPr lang="tr-TR" sz="700">
                        <a:effectLst/>
                        <a:latin typeface="Times New Roman"/>
                        <a:ea typeface="Times New Roman"/>
                      </a:endParaRPr>
                    </a:p>
                  </a:txBody>
                  <a:tcPr marL="24347" marR="24347" marT="0" marB="0" anchor="b"/>
                </a:tc>
              </a:tr>
              <a:tr h="115988">
                <a:tc>
                  <a:txBody>
                    <a:bodyPr/>
                    <a:lstStyle/>
                    <a:p>
                      <a:pPr algn="ctr">
                        <a:spcAft>
                          <a:spcPts val="0"/>
                        </a:spcAft>
                      </a:pPr>
                      <a:r>
                        <a:rPr lang="tr-TR" sz="600">
                          <a:effectLst/>
                        </a:rPr>
                        <a:t>31</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SINEMA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73</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20</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32</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SOSYAL SORUMLULUK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273</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7</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33</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SPOR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286</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20</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34</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TARIH VE MEDENIYET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10</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9</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35</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TIYATRO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120</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31</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36</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TÜRK MUSIKISI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10</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37</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ULUSLARARASI ÖĞRENCI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10</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38</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ULUSLARARASI STAJ DEĞIŞIM KULÜBÜ (IASTE)</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186</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4</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39</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YAPI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260</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6</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40</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YELKEN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42</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1</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41</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YEŞILAY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180</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7</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42</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YILDIZ ERASMUS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65</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2</a:t>
                      </a:r>
                      <a:endParaRPr lang="tr-TR" sz="700">
                        <a:effectLst/>
                        <a:latin typeface="Times New Roman"/>
                        <a:ea typeface="Times New Roman"/>
                      </a:endParaRPr>
                    </a:p>
                  </a:txBody>
                  <a:tcPr marL="24347" marR="24347" marT="0" marB="0" anchor="b"/>
                </a:tc>
              </a:tr>
              <a:tr h="124776">
                <a:tc>
                  <a:txBody>
                    <a:bodyPr/>
                    <a:lstStyle/>
                    <a:p>
                      <a:pPr algn="ctr">
                        <a:spcAft>
                          <a:spcPts val="0"/>
                        </a:spcAft>
                      </a:pPr>
                      <a:r>
                        <a:rPr lang="tr-TR" sz="600">
                          <a:effectLst/>
                        </a:rPr>
                        <a:t>43</a:t>
                      </a:r>
                      <a:endParaRPr lang="tr-TR" sz="700">
                        <a:effectLst/>
                        <a:latin typeface="Times New Roman"/>
                        <a:ea typeface="Times New Roman"/>
                      </a:endParaRPr>
                    </a:p>
                  </a:txBody>
                  <a:tcPr marL="24347" marR="24347" marT="0" marB="0" anchor="ctr"/>
                </a:tc>
                <a:tc>
                  <a:txBody>
                    <a:bodyPr/>
                    <a:lstStyle/>
                    <a:p>
                      <a:pPr>
                        <a:spcAft>
                          <a:spcPts val="0"/>
                        </a:spcAft>
                      </a:pPr>
                      <a:r>
                        <a:rPr lang="en-GB" sz="500">
                          <a:effectLst/>
                        </a:rPr>
                        <a:t>ZEKA VE AKIL OYUNLARI KULÜBÜ</a:t>
                      </a:r>
                      <a:endParaRPr lang="tr-TR" sz="700">
                        <a:effectLst/>
                        <a:latin typeface="Times New Roman"/>
                        <a:ea typeface="Times New Roman"/>
                      </a:endParaRPr>
                    </a:p>
                  </a:txBody>
                  <a:tcPr marL="24347" marR="24347" marT="0" marB="0" anchor="b"/>
                </a:tc>
                <a:tc>
                  <a:txBody>
                    <a:bodyPr/>
                    <a:lstStyle/>
                    <a:p>
                      <a:pPr algn="ctr">
                        <a:spcAft>
                          <a:spcPts val="0"/>
                        </a:spcAft>
                      </a:pPr>
                      <a:r>
                        <a:rPr lang="en-GB" sz="600">
                          <a:effectLst/>
                        </a:rPr>
                        <a:t>10</a:t>
                      </a:r>
                      <a:endParaRPr lang="tr-TR" sz="700">
                        <a:effectLst/>
                        <a:latin typeface="Times New Roman"/>
                        <a:ea typeface="Times New Roman"/>
                      </a:endParaRPr>
                    </a:p>
                  </a:txBody>
                  <a:tcPr marL="24347" marR="24347" marT="0" marB="0" anchor="b"/>
                </a:tc>
                <a:tc>
                  <a:txBody>
                    <a:bodyPr/>
                    <a:lstStyle/>
                    <a:p>
                      <a:pPr algn="ctr">
                        <a:spcAft>
                          <a:spcPts val="0"/>
                        </a:spcAft>
                      </a:pPr>
                      <a:r>
                        <a:rPr lang="en-GB" sz="600" dirty="0">
                          <a:effectLst/>
                        </a:rPr>
                        <a:t>-</a:t>
                      </a:r>
                      <a:endParaRPr lang="tr-TR" sz="700" dirty="0">
                        <a:effectLst/>
                        <a:latin typeface="Times New Roman"/>
                        <a:ea typeface="Times New Roman"/>
                      </a:endParaRPr>
                    </a:p>
                  </a:txBody>
                  <a:tcPr marL="24347" marR="24347" marT="0" marB="0" anchor="b"/>
                </a:tc>
              </a:tr>
            </a:tbl>
          </a:graphicData>
        </a:graphic>
      </p:graphicFrame>
    </p:spTree>
    <p:extLst>
      <p:ext uri="{BB962C8B-B14F-4D97-AF65-F5344CB8AC3E}">
        <p14:creationId xmlns:p14="http://schemas.microsoft.com/office/powerpoint/2010/main" val="6240892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419872" y="764704"/>
            <a:ext cx="2386423" cy="369332"/>
          </a:xfrm>
          <a:prstGeom prst="rect">
            <a:avLst/>
          </a:prstGeom>
        </p:spPr>
        <p:txBody>
          <a:bodyPr wrap="none">
            <a:spAutoFit/>
          </a:bodyPr>
          <a:lstStyle/>
          <a:p>
            <a:r>
              <a:rPr lang="tr-TR" b="1" dirty="0"/>
              <a:t>Kütüphane Alanları </a:t>
            </a:r>
            <a:endParaRPr lang="tr-TR" dirty="0"/>
          </a:p>
        </p:txBody>
      </p:sp>
      <p:graphicFrame>
        <p:nvGraphicFramePr>
          <p:cNvPr id="3" name="Tablo 2"/>
          <p:cNvGraphicFramePr>
            <a:graphicFrameLocks noGrp="1"/>
          </p:cNvGraphicFramePr>
          <p:nvPr>
            <p:extLst>
              <p:ext uri="{D42A27DB-BD31-4B8C-83A1-F6EECF244321}">
                <p14:modId xmlns:p14="http://schemas.microsoft.com/office/powerpoint/2010/main" val="1453583924"/>
              </p:ext>
            </p:extLst>
          </p:nvPr>
        </p:nvGraphicFramePr>
        <p:xfrm>
          <a:off x="1547665" y="1412776"/>
          <a:ext cx="6132223" cy="4752529"/>
        </p:xfrm>
        <a:graphic>
          <a:graphicData uri="http://schemas.openxmlformats.org/drawingml/2006/table">
            <a:tbl>
              <a:tblPr firstRow="1" firstCol="1" bandRow="1">
                <a:tableStyleId>{5C22544A-7EE6-4342-B048-85BDC9FD1C3A}</a:tableStyleId>
              </a:tblPr>
              <a:tblGrid>
                <a:gridCol w="1798921"/>
                <a:gridCol w="631211"/>
                <a:gridCol w="724654"/>
                <a:gridCol w="724654"/>
                <a:gridCol w="630575"/>
                <a:gridCol w="811104"/>
                <a:gridCol w="811104"/>
              </a:tblGrid>
              <a:tr h="444287">
                <a:tc rowSpan="2">
                  <a:txBody>
                    <a:bodyPr/>
                    <a:lstStyle/>
                    <a:p>
                      <a:pPr algn="ctr">
                        <a:spcAft>
                          <a:spcPts val="0"/>
                        </a:spcAft>
                      </a:pPr>
                      <a:r>
                        <a:rPr lang="en-GB" sz="1100" dirty="0">
                          <a:effectLst/>
                        </a:rPr>
                        <a:t>SOSYAL ALAN</a:t>
                      </a:r>
                      <a:endParaRPr lang="tr-TR" sz="1200" dirty="0">
                        <a:effectLst/>
                        <a:latin typeface="Times New Roman"/>
                        <a:ea typeface="Times New Roman"/>
                      </a:endParaRPr>
                    </a:p>
                  </a:txBody>
                  <a:tcPr marL="44450" marR="44450" marT="0" marB="0" anchor="ctr"/>
                </a:tc>
                <a:tc gridSpan="3">
                  <a:txBody>
                    <a:bodyPr/>
                    <a:lstStyle/>
                    <a:p>
                      <a:pPr algn="ctr">
                        <a:spcAft>
                          <a:spcPts val="0"/>
                        </a:spcAft>
                      </a:pPr>
                      <a:r>
                        <a:rPr lang="en-GB" sz="1100">
                          <a:effectLst/>
                        </a:rPr>
                        <a:t>DAVUTPAŞA MERKEZ KÜTÜPHANESİ</a:t>
                      </a:r>
                      <a:endParaRPr lang="tr-TR" sz="1200">
                        <a:effectLst/>
                        <a:latin typeface="Times New Roman"/>
                        <a:ea typeface="Times New Roman"/>
                      </a:endParaRPr>
                    </a:p>
                  </a:txBody>
                  <a:tcPr marL="44450" marR="44450" marT="0" marB="0" anchor="ctr"/>
                </a:tc>
                <a:tc hMerge="1">
                  <a:txBody>
                    <a:bodyPr/>
                    <a:lstStyle/>
                    <a:p>
                      <a:endParaRPr lang="tr-TR"/>
                    </a:p>
                  </a:txBody>
                  <a:tcPr/>
                </a:tc>
                <a:tc hMerge="1">
                  <a:txBody>
                    <a:bodyPr/>
                    <a:lstStyle/>
                    <a:p>
                      <a:endParaRPr lang="tr-TR"/>
                    </a:p>
                  </a:txBody>
                  <a:tcPr/>
                </a:tc>
                <a:tc gridSpan="3">
                  <a:txBody>
                    <a:bodyPr/>
                    <a:lstStyle/>
                    <a:p>
                      <a:pPr algn="ctr">
                        <a:spcAft>
                          <a:spcPts val="0"/>
                        </a:spcAft>
                      </a:pPr>
                      <a:r>
                        <a:rPr lang="en-GB" sz="1100">
                          <a:effectLst/>
                        </a:rPr>
                        <a:t>YILDIZ ŞEVKET SABANCI ŞUBE KÜTÜPHANESİ</a:t>
                      </a:r>
                      <a:endParaRPr lang="tr-TR" sz="1200">
                        <a:effectLst/>
                        <a:latin typeface="Times New Roman"/>
                        <a:ea typeface="Times New Roman"/>
                      </a:endParaRPr>
                    </a:p>
                  </a:txBody>
                  <a:tcPr marL="0" marR="0" marT="0" marB="0" anchor="ctr"/>
                </a:tc>
                <a:tc hMerge="1">
                  <a:txBody>
                    <a:bodyPr/>
                    <a:lstStyle/>
                    <a:p>
                      <a:endParaRPr lang="tr-TR"/>
                    </a:p>
                  </a:txBody>
                  <a:tcPr/>
                </a:tc>
                <a:tc hMerge="1">
                  <a:txBody>
                    <a:bodyPr/>
                    <a:lstStyle/>
                    <a:p>
                      <a:endParaRPr lang="tr-TR"/>
                    </a:p>
                  </a:txBody>
                  <a:tcPr/>
                </a:tc>
              </a:tr>
              <a:tr h="403898">
                <a:tc vMerge="1">
                  <a:txBody>
                    <a:bodyPr/>
                    <a:lstStyle/>
                    <a:p>
                      <a:endParaRPr lang="tr-TR"/>
                    </a:p>
                  </a:txBody>
                  <a:tcPr/>
                </a:tc>
                <a:tc>
                  <a:txBody>
                    <a:bodyPr/>
                    <a:lstStyle/>
                    <a:p>
                      <a:pPr algn="ctr">
                        <a:spcAft>
                          <a:spcPts val="0"/>
                        </a:spcAft>
                      </a:pPr>
                      <a:r>
                        <a:rPr lang="en-GB" sz="1000">
                          <a:effectLst/>
                        </a:rPr>
                        <a:t>Sayısı (Adet)</a:t>
                      </a:r>
                      <a:endParaRPr lang="tr-TR" sz="1200">
                        <a:effectLst/>
                        <a:latin typeface="Times New Roman"/>
                        <a:ea typeface="Times New Roman"/>
                      </a:endParaRPr>
                    </a:p>
                  </a:txBody>
                  <a:tcPr marL="44450" marR="44450" marT="0" marB="0" anchor="ctr"/>
                </a:tc>
                <a:tc>
                  <a:txBody>
                    <a:bodyPr/>
                    <a:lstStyle/>
                    <a:p>
                      <a:pPr algn="ctr">
                        <a:spcAft>
                          <a:spcPts val="0"/>
                        </a:spcAft>
                      </a:pPr>
                      <a:r>
                        <a:rPr lang="en-GB" sz="1000">
                          <a:effectLst/>
                        </a:rPr>
                        <a:t>Alanı (m</a:t>
                      </a:r>
                      <a:r>
                        <a:rPr lang="en-GB" sz="1000" baseline="30000">
                          <a:effectLst/>
                        </a:rPr>
                        <a:t>2</a:t>
                      </a:r>
                      <a:r>
                        <a:rPr lang="en-GB" sz="1000">
                          <a:effectLst/>
                        </a:rPr>
                        <a:t>)</a:t>
                      </a:r>
                      <a:endParaRPr lang="tr-TR" sz="1200">
                        <a:effectLst/>
                        <a:latin typeface="Times New Roman"/>
                        <a:ea typeface="Times New Roman"/>
                      </a:endParaRPr>
                    </a:p>
                  </a:txBody>
                  <a:tcPr marL="44450" marR="44450" marT="0" marB="0" anchor="ctr"/>
                </a:tc>
                <a:tc>
                  <a:txBody>
                    <a:bodyPr/>
                    <a:lstStyle/>
                    <a:p>
                      <a:pPr algn="ctr">
                        <a:spcAft>
                          <a:spcPts val="0"/>
                        </a:spcAft>
                      </a:pPr>
                      <a:r>
                        <a:rPr lang="en-GB" sz="1000">
                          <a:effectLst/>
                        </a:rPr>
                        <a:t>Kapasitesi (Kişi)</a:t>
                      </a:r>
                      <a:endParaRPr lang="tr-TR" sz="1200">
                        <a:effectLst/>
                        <a:latin typeface="Times New Roman"/>
                        <a:ea typeface="Times New Roman"/>
                      </a:endParaRPr>
                    </a:p>
                  </a:txBody>
                  <a:tcPr marL="44450" marR="44450" marT="0" marB="0" anchor="ctr"/>
                </a:tc>
                <a:tc>
                  <a:txBody>
                    <a:bodyPr/>
                    <a:lstStyle/>
                    <a:p>
                      <a:pPr algn="ctr">
                        <a:spcAft>
                          <a:spcPts val="0"/>
                        </a:spcAft>
                      </a:pPr>
                      <a:r>
                        <a:rPr lang="en-GB" sz="1000">
                          <a:effectLst/>
                        </a:rPr>
                        <a:t>Sayısı (Adet)</a:t>
                      </a:r>
                      <a:endParaRPr lang="tr-TR" sz="1200">
                        <a:effectLst/>
                        <a:latin typeface="Times New Roman"/>
                        <a:ea typeface="Times New Roman"/>
                      </a:endParaRPr>
                    </a:p>
                  </a:txBody>
                  <a:tcPr marL="0" marR="0" marT="0" marB="0" anchor="ctr"/>
                </a:tc>
                <a:tc>
                  <a:txBody>
                    <a:bodyPr/>
                    <a:lstStyle/>
                    <a:p>
                      <a:pPr algn="ctr">
                        <a:spcAft>
                          <a:spcPts val="0"/>
                        </a:spcAft>
                      </a:pPr>
                      <a:r>
                        <a:rPr lang="en-GB" sz="1000">
                          <a:effectLst/>
                        </a:rPr>
                        <a:t>Alanı (m</a:t>
                      </a:r>
                      <a:r>
                        <a:rPr lang="en-GB" sz="1000" baseline="30000">
                          <a:effectLst/>
                        </a:rPr>
                        <a:t>2</a:t>
                      </a:r>
                      <a:r>
                        <a:rPr lang="en-GB" sz="1000">
                          <a:effectLst/>
                        </a:rPr>
                        <a:t>)</a:t>
                      </a:r>
                      <a:endParaRPr lang="tr-TR" sz="1200">
                        <a:effectLst/>
                        <a:latin typeface="Times New Roman"/>
                        <a:ea typeface="Times New Roman"/>
                      </a:endParaRPr>
                    </a:p>
                  </a:txBody>
                  <a:tcPr marL="0" marR="0" marT="0" marB="0" anchor="ctr"/>
                </a:tc>
                <a:tc>
                  <a:txBody>
                    <a:bodyPr/>
                    <a:lstStyle/>
                    <a:p>
                      <a:pPr algn="ctr">
                        <a:spcAft>
                          <a:spcPts val="0"/>
                        </a:spcAft>
                      </a:pPr>
                      <a:r>
                        <a:rPr lang="en-GB" sz="1000">
                          <a:effectLst/>
                        </a:rPr>
                        <a:t>Kapasitesi (Kişi)</a:t>
                      </a:r>
                      <a:endParaRPr lang="tr-TR" sz="1200">
                        <a:effectLst/>
                        <a:latin typeface="Times New Roman"/>
                        <a:ea typeface="Times New Roman"/>
                      </a:endParaRPr>
                    </a:p>
                  </a:txBody>
                  <a:tcPr marL="0" marR="0" marT="0" marB="0" anchor="ctr"/>
                </a:tc>
              </a:tr>
              <a:tr h="403898">
                <a:tc>
                  <a:txBody>
                    <a:bodyPr/>
                    <a:lstStyle/>
                    <a:p>
                      <a:pPr>
                        <a:spcAft>
                          <a:spcPts val="0"/>
                        </a:spcAft>
                      </a:pPr>
                      <a:r>
                        <a:rPr lang="en-GB" sz="1000">
                          <a:effectLst/>
                        </a:rPr>
                        <a:t>Kitap ve Malzeme Depoları</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3</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638</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1</a:t>
                      </a:r>
                      <a:endParaRPr lang="tr-TR" sz="1200">
                        <a:effectLst/>
                        <a:latin typeface="Times New Roman"/>
                        <a:ea typeface="Times New Roman"/>
                      </a:endParaRPr>
                    </a:p>
                  </a:txBody>
                  <a:tcPr marL="0" marR="0" marT="0" marB="0" anchor="b"/>
                </a:tc>
                <a:tc>
                  <a:txBody>
                    <a:bodyPr/>
                    <a:lstStyle/>
                    <a:p>
                      <a:pPr algn="ctr">
                        <a:spcAft>
                          <a:spcPts val="0"/>
                        </a:spcAft>
                      </a:pPr>
                      <a:r>
                        <a:rPr lang="en-GB" sz="1000">
                          <a:effectLst/>
                        </a:rPr>
                        <a:t>80</a:t>
                      </a:r>
                      <a:endParaRPr lang="tr-TR" sz="1200">
                        <a:effectLst/>
                        <a:latin typeface="Times New Roman"/>
                        <a:ea typeface="Times New Roman"/>
                      </a:endParaRPr>
                    </a:p>
                  </a:txBody>
                  <a:tcPr marL="0" marR="0" marT="0" marB="0" anchor="b"/>
                </a:tc>
                <a:tc>
                  <a:txBody>
                    <a:bodyPr/>
                    <a:lstStyle/>
                    <a:p>
                      <a:pPr algn="ctr">
                        <a:spcAft>
                          <a:spcPts val="0"/>
                        </a:spcAft>
                      </a:pPr>
                      <a:r>
                        <a:rPr lang="en-GB" sz="1000">
                          <a:effectLst/>
                        </a:rPr>
                        <a:t>-</a:t>
                      </a:r>
                      <a:endParaRPr lang="tr-TR" sz="1200">
                        <a:effectLst/>
                        <a:latin typeface="Times New Roman"/>
                        <a:ea typeface="Times New Roman"/>
                      </a:endParaRPr>
                    </a:p>
                  </a:txBody>
                  <a:tcPr marL="0" marR="0" marT="0" marB="0" anchor="b"/>
                </a:tc>
              </a:tr>
              <a:tr h="286094">
                <a:tc>
                  <a:txBody>
                    <a:bodyPr/>
                    <a:lstStyle/>
                    <a:p>
                      <a:pPr>
                        <a:spcAft>
                          <a:spcPts val="0"/>
                        </a:spcAft>
                      </a:pPr>
                      <a:r>
                        <a:rPr lang="en-GB" sz="1000">
                          <a:effectLst/>
                        </a:rPr>
                        <a:t>Nadir Eser Salonu</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1</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212,66</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16</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a:t>
                      </a:r>
                      <a:endParaRPr lang="tr-TR" sz="1200">
                        <a:effectLst/>
                        <a:latin typeface="Times New Roman"/>
                        <a:ea typeface="Times New Roman"/>
                      </a:endParaRPr>
                    </a:p>
                  </a:txBody>
                  <a:tcPr marL="0" marR="0" marT="0" marB="0" anchor="b"/>
                </a:tc>
                <a:tc>
                  <a:txBody>
                    <a:bodyPr/>
                    <a:lstStyle/>
                    <a:p>
                      <a:pPr algn="ctr">
                        <a:spcAft>
                          <a:spcPts val="0"/>
                        </a:spcAft>
                      </a:pPr>
                      <a:r>
                        <a:rPr lang="en-GB" sz="1000">
                          <a:effectLst/>
                        </a:rPr>
                        <a:t>-</a:t>
                      </a:r>
                      <a:endParaRPr lang="tr-TR" sz="1200">
                        <a:effectLst/>
                        <a:latin typeface="Times New Roman"/>
                        <a:ea typeface="Times New Roman"/>
                      </a:endParaRPr>
                    </a:p>
                  </a:txBody>
                  <a:tcPr marL="0" marR="0" marT="0" marB="0" anchor="b"/>
                </a:tc>
                <a:tc>
                  <a:txBody>
                    <a:bodyPr/>
                    <a:lstStyle/>
                    <a:p>
                      <a:pPr algn="ctr">
                        <a:spcAft>
                          <a:spcPts val="0"/>
                        </a:spcAft>
                      </a:pPr>
                      <a:r>
                        <a:rPr lang="en-GB" sz="1000">
                          <a:effectLst/>
                        </a:rPr>
                        <a:t>-</a:t>
                      </a:r>
                      <a:endParaRPr lang="tr-TR" sz="1200">
                        <a:effectLst/>
                        <a:latin typeface="Times New Roman"/>
                        <a:ea typeface="Times New Roman"/>
                      </a:endParaRPr>
                    </a:p>
                  </a:txBody>
                  <a:tcPr marL="0" marR="0" marT="0" marB="0" anchor="b"/>
                </a:tc>
              </a:tr>
              <a:tr h="403898">
                <a:tc>
                  <a:txBody>
                    <a:bodyPr/>
                    <a:lstStyle/>
                    <a:p>
                      <a:pPr>
                        <a:spcAft>
                          <a:spcPts val="0"/>
                        </a:spcAft>
                      </a:pPr>
                      <a:r>
                        <a:rPr lang="en-GB" sz="1000">
                          <a:effectLst/>
                        </a:rPr>
                        <a:t>Görsel/İşitsel Kaynak Salonu </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1</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30</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12</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a:t>
                      </a:r>
                      <a:endParaRPr lang="tr-TR" sz="1200">
                        <a:effectLst/>
                        <a:latin typeface="Times New Roman"/>
                        <a:ea typeface="Times New Roman"/>
                      </a:endParaRPr>
                    </a:p>
                  </a:txBody>
                  <a:tcPr marL="0" marR="0" marT="0" marB="0" anchor="b"/>
                </a:tc>
                <a:tc>
                  <a:txBody>
                    <a:bodyPr/>
                    <a:lstStyle/>
                    <a:p>
                      <a:pPr algn="ctr">
                        <a:spcAft>
                          <a:spcPts val="0"/>
                        </a:spcAft>
                      </a:pPr>
                      <a:r>
                        <a:rPr lang="en-GB" sz="1000">
                          <a:effectLst/>
                        </a:rPr>
                        <a:t>-</a:t>
                      </a:r>
                      <a:endParaRPr lang="tr-TR" sz="1200">
                        <a:effectLst/>
                        <a:latin typeface="Times New Roman"/>
                        <a:ea typeface="Times New Roman"/>
                      </a:endParaRPr>
                    </a:p>
                  </a:txBody>
                  <a:tcPr marL="0" marR="0" marT="0" marB="0" anchor="b"/>
                </a:tc>
                <a:tc>
                  <a:txBody>
                    <a:bodyPr/>
                    <a:lstStyle/>
                    <a:p>
                      <a:pPr algn="ctr">
                        <a:spcAft>
                          <a:spcPts val="0"/>
                        </a:spcAft>
                      </a:pPr>
                      <a:r>
                        <a:rPr lang="en-GB" sz="1000">
                          <a:effectLst/>
                        </a:rPr>
                        <a:t>-</a:t>
                      </a:r>
                      <a:endParaRPr lang="tr-TR" sz="1200">
                        <a:effectLst/>
                        <a:latin typeface="Times New Roman"/>
                        <a:ea typeface="Times New Roman"/>
                      </a:endParaRPr>
                    </a:p>
                  </a:txBody>
                  <a:tcPr marL="0" marR="0" marT="0" marB="0" anchor="b"/>
                </a:tc>
              </a:tr>
              <a:tr h="286094">
                <a:tc>
                  <a:txBody>
                    <a:bodyPr/>
                    <a:lstStyle/>
                    <a:p>
                      <a:pPr>
                        <a:spcAft>
                          <a:spcPts val="0"/>
                        </a:spcAft>
                      </a:pPr>
                      <a:r>
                        <a:rPr lang="en-GB" sz="1000">
                          <a:effectLst/>
                        </a:rPr>
                        <a:t>Konferans Salonu</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1</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119,31</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80</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a:t>
                      </a:r>
                      <a:endParaRPr lang="tr-TR" sz="1200">
                        <a:effectLst/>
                        <a:latin typeface="Times New Roman"/>
                        <a:ea typeface="Times New Roman"/>
                      </a:endParaRPr>
                    </a:p>
                  </a:txBody>
                  <a:tcPr marL="0" marR="0" marT="0" marB="0" anchor="b"/>
                </a:tc>
                <a:tc>
                  <a:txBody>
                    <a:bodyPr/>
                    <a:lstStyle/>
                    <a:p>
                      <a:pPr algn="ctr">
                        <a:spcAft>
                          <a:spcPts val="0"/>
                        </a:spcAft>
                      </a:pPr>
                      <a:r>
                        <a:rPr lang="en-GB" sz="1000">
                          <a:effectLst/>
                        </a:rPr>
                        <a:t>-</a:t>
                      </a:r>
                      <a:endParaRPr lang="tr-TR" sz="1200">
                        <a:effectLst/>
                        <a:latin typeface="Times New Roman"/>
                        <a:ea typeface="Times New Roman"/>
                      </a:endParaRPr>
                    </a:p>
                  </a:txBody>
                  <a:tcPr marL="0" marR="0" marT="0" marB="0" anchor="b"/>
                </a:tc>
                <a:tc>
                  <a:txBody>
                    <a:bodyPr/>
                    <a:lstStyle/>
                    <a:p>
                      <a:pPr algn="ctr">
                        <a:spcAft>
                          <a:spcPts val="0"/>
                        </a:spcAft>
                      </a:pPr>
                      <a:r>
                        <a:rPr lang="en-GB" sz="1000">
                          <a:effectLst/>
                        </a:rPr>
                        <a:t>-</a:t>
                      </a:r>
                      <a:endParaRPr lang="tr-TR" sz="1200">
                        <a:effectLst/>
                        <a:latin typeface="Times New Roman"/>
                        <a:ea typeface="Times New Roman"/>
                      </a:endParaRPr>
                    </a:p>
                  </a:txBody>
                  <a:tcPr marL="0" marR="0" marT="0" marB="0" anchor="b"/>
                </a:tc>
              </a:tr>
              <a:tr h="286094">
                <a:tc>
                  <a:txBody>
                    <a:bodyPr/>
                    <a:lstStyle/>
                    <a:p>
                      <a:pPr>
                        <a:spcAft>
                          <a:spcPts val="0"/>
                        </a:spcAft>
                      </a:pPr>
                      <a:r>
                        <a:rPr lang="en-GB" sz="1000">
                          <a:effectLst/>
                        </a:rPr>
                        <a:t>Serbest Çalışma Salonu</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dirty="0">
                          <a:effectLst/>
                        </a:rPr>
                        <a:t>1</a:t>
                      </a:r>
                      <a:endParaRPr lang="tr-TR" sz="1200" dirty="0">
                        <a:effectLst/>
                        <a:latin typeface="Times New Roman"/>
                        <a:ea typeface="Times New Roman"/>
                      </a:endParaRPr>
                    </a:p>
                  </a:txBody>
                  <a:tcPr marL="44450" marR="44450" marT="0" marB="0" anchor="b"/>
                </a:tc>
                <a:tc>
                  <a:txBody>
                    <a:bodyPr/>
                    <a:lstStyle/>
                    <a:p>
                      <a:pPr algn="ctr">
                        <a:spcAft>
                          <a:spcPts val="0"/>
                        </a:spcAft>
                      </a:pPr>
                      <a:r>
                        <a:rPr lang="en-GB" sz="1000">
                          <a:effectLst/>
                        </a:rPr>
                        <a:t>146</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40</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1</a:t>
                      </a:r>
                      <a:endParaRPr lang="tr-TR" sz="1200">
                        <a:effectLst/>
                        <a:latin typeface="Times New Roman"/>
                        <a:ea typeface="Times New Roman"/>
                      </a:endParaRPr>
                    </a:p>
                  </a:txBody>
                  <a:tcPr marL="0" marR="0" marT="0" marB="0" anchor="b"/>
                </a:tc>
                <a:tc>
                  <a:txBody>
                    <a:bodyPr/>
                    <a:lstStyle/>
                    <a:p>
                      <a:pPr algn="ctr">
                        <a:spcAft>
                          <a:spcPts val="0"/>
                        </a:spcAft>
                      </a:pPr>
                      <a:r>
                        <a:rPr lang="en-GB" sz="1000">
                          <a:effectLst/>
                        </a:rPr>
                        <a:t>253</a:t>
                      </a:r>
                      <a:endParaRPr lang="tr-TR" sz="1200">
                        <a:effectLst/>
                        <a:latin typeface="Times New Roman"/>
                        <a:ea typeface="Times New Roman"/>
                      </a:endParaRPr>
                    </a:p>
                  </a:txBody>
                  <a:tcPr marL="0" marR="0" marT="0" marB="0" anchor="b"/>
                </a:tc>
                <a:tc>
                  <a:txBody>
                    <a:bodyPr/>
                    <a:lstStyle/>
                    <a:p>
                      <a:pPr algn="ctr">
                        <a:spcAft>
                          <a:spcPts val="0"/>
                        </a:spcAft>
                      </a:pPr>
                      <a:r>
                        <a:rPr lang="en-GB" sz="1000">
                          <a:effectLst/>
                        </a:rPr>
                        <a:t>150</a:t>
                      </a:r>
                      <a:endParaRPr lang="tr-TR" sz="1200">
                        <a:effectLst/>
                        <a:latin typeface="Times New Roman"/>
                        <a:ea typeface="Times New Roman"/>
                      </a:endParaRPr>
                    </a:p>
                  </a:txBody>
                  <a:tcPr marL="0" marR="0" marT="0" marB="0" anchor="b"/>
                </a:tc>
              </a:tr>
              <a:tr h="403898">
                <a:tc>
                  <a:txBody>
                    <a:bodyPr/>
                    <a:lstStyle/>
                    <a:p>
                      <a:pPr>
                        <a:spcAft>
                          <a:spcPts val="0"/>
                        </a:spcAft>
                      </a:pPr>
                      <a:r>
                        <a:rPr lang="en-GB" sz="1000">
                          <a:effectLst/>
                        </a:rPr>
                        <a:t>Tez ve Referans Kaynakları Salonu</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1</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60</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10</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1</a:t>
                      </a:r>
                      <a:endParaRPr lang="tr-TR" sz="1200">
                        <a:effectLst/>
                        <a:latin typeface="Times New Roman"/>
                        <a:ea typeface="Times New Roman"/>
                      </a:endParaRPr>
                    </a:p>
                  </a:txBody>
                  <a:tcPr marL="0" marR="0" marT="0" marB="0" anchor="b"/>
                </a:tc>
                <a:tc>
                  <a:txBody>
                    <a:bodyPr/>
                    <a:lstStyle/>
                    <a:p>
                      <a:pPr algn="ctr">
                        <a:spcAft>
                          <a:spcPts val="0"/>
                        </a:spcAft>
                      </a:pPr>
                      <a:r>
                        <a:rPr lang="en-GB" sz="1000">
                          <a:effectLst/>
                        </a:rPr>
                        <a:t>148</a:t>
                      </a:r>
                      <a:endParaRPr lang="tr-TR" sz="1200">
                        <a:effectLst/>
                        <a:latin typeface="Times New Roman"/>
                        <a:ea typeface="Times New Roman"/>
                      </a:endParaRPr>
                    </a:p>
                  </a:txBody>
                  <a:tcPr marL="0" marR="0" marT="0" marB="0" anchor="b"/>
                </a:tc>
                <a:tc>
                  <a:txBody>
                    <a:bodyPr/>
                    <a:lstStyle/>
                    <a:p>
                      <a:pPr algn="ctr">
                        <a:spcAft>
                          <a:spcPts val="0"/>
                        </a:spcAft>
                      </a:pPr>
                      <a:r>
                        <a:rPr lang="en-GB" sz="1000">
                          <a:effectLst/>
                        </a:rPr>
                        <a:t>50</a:t>
                      </a:r>
                      <a:endParaRPr lang="tr-TR" sz="1200">
                        <a:effectLst/>
                        <a:latin typeface="Times New Roman"/>
                        <a:ea typeface="Times New Roman"/>
                      </a:endParaRPr>
                    </a:p>
                  </a:txBody>
                  <a:tcPr marL="0" marR="0" marT="0" marB="0" anchor="b"/>
                </a:tc>
              </a:tr>
              <a:tr h="286094">
                <a:tc>
                  <a:txBody>
                    <a:bodyPr/>
                    <a:lstStyle/>
                    <a:p>
                      <a:pPr>
                        <a:spcAft>
                          <a:spcPts val="0"/>
                        </a:spcAft>
                      </a:pPr>
                      <a:r>
                        <a:rPr lang="en-GB" sz="1000">
                          <a:effectLst/>
                        </a:rPr>
                        <a:t>Bilgisayar Laboratuarı</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1</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122,72</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36</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1</a:t>
                      </a:r>
                      <a:endParaRPr lang="tr-TR" sz="1200">
                        <a:effectLst/>
                        <a:latin typeface="Times New Roman"/>
                        <a:ea typeface="Times New Roman"/>
                      </a:endParaRPr>
                    </a:p>
                  </a:txBody>
                  <a:tcPr marL="0" marR="0" marT="0" marB="0" anchor="b"/>
                </a:tc>
                <a:tc>
                  <a:txBody>
                    <a:bodyPr/>
                    <a:lstStyle/>
                    <a:p>
                      <a:pPr algn="ctr">
                        <a:spcAft>
                          <a:spcPts val="0"/>
                        </a:spcAft>
                      </a:pPr>
                      <a:r>
                        <a:rPr lang="en-GB" sz="1000">
                          <a:effectLst/>
                        </a:rPr>
                        <a:t>60</a:t>
                      </a:r>
                      <a:endParaRPr lang="tr-TR" sz="1200">
                        <a:effectLst/>
                        <a:latin typeface="Times New Roman"/>
                        <a:ea typeface="Times New Roman"/>
                      </a:endParaRPr>
                    </a:p>
                  </a:txBody>
                  <a:tcPr marL="0" marR="0" marT="0" marB="0" anchor="b"/>
                </a:tc>
                <a:tc>
                  <a:txBody>
                    <a:bodyPr/>
                    <a:lstStyle/>
                    <a:p>
                      <a:pPr algn="ctr">
                        <a:spcAft>
                          <a:spcPts val="0"/>
                        </a:spcAft>
                      </a:pPr>
                      <a:r>
                        <a:rPr lang="en-GB" sz="1000">
                          <a:effectLst/>
                        </a:rPr>
                        <a:t>17</a:t>
                      </a:r>
                      <a:endParaRPr lang="tr-TR" sz="1200">
                        <a:effectLst/>
                        <a:latin typeface="Times New Roman"/>
                        <a:ea typeface="Times New Roman"/>
                      </a:endParaRPr>
                    </a:p>
                  </a:txBody>
                  <a:tcPr marL="0" marR="0" marT="0" marB="0" anchor="b"/>
                </a:tc>
              </a:tr>
              <a:tr h="286094">
                <a:tc>
                  <a:txBody>
                    <a:bodyPr/>
                    <a:lstStyle/>
                    <a:p>
                      <a:pPr>
                        <a:spcAft>
                          <a:spcPts val="0"/>
                        </a:spcAft>
                      </a:pPr>
                      <a:r>
                        <a:rPr lang="en-GB" sz="1000">
                          <a:effectLst/>
                        </a:rPr>
                        <a:t>Fotokopi Odası</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2</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56,82</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10</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1</a:t>
                      </a:r>
                      <a:endParaRPr lang="tr-TR" sz="1200">
                        <a:effectLst/>
                        <a:latin typeface="Times New Roman"/>
                        <a:ea typeface="Times New Roman"/>
                      </a:endParaRPr>
                    </a:p>
                  </a:txBody>
                  <a:tcPr marL="0" marR="0" marT="0" marB="0" anchor="b"/>
                </a:tc>
                <a:tc>
                  <a:txBody>
                    <a:bodyPr/>
                    <a:lstStyle/>
                    <a:p>
                      <a:pPr algn="ctr">
                        <a:spcAft>
                          <a:spcPts val="0"/>
                        </a:spcAft>
                      </a:pPr>
                      <a:r>
                        <a:rPr lang="en-GB" sz="1000">
                          <a:effectLst/>
                        </a:rPr>
                        <a:t>3</a:t>
                      </a:r>
                      <a:endParaRPr lang="tr-TR" sz="1200">
                        <a:effectLst/>
                        <a:latin typeface="Times New Roman"/>
                        <a:ea typeface="Times New Roman"/>
                      </a:endParaRPr>
                    </a:p>
                  </a:txBody>
                  <a:tcPr marL="0" marR="0" marT="0" marB="0" anchor="b"/>
                </a:tc>
                <a:tc>
                  <a:txBody>
                    <a:bodyPr/>
                    <a:lstStyle/>
                    <a:p>
                      <a:pPr algn="ctr">
                        <a:spcAft>
                          <a:spcPts val="0"/>
                        </a:spcAft>
                      </a:pPr>
                      <a:r>
                        <a:rPr lang="en-GB" sz="1000">
                          <a:effectLst/>
                        </a:rPr>
                        <a:t>1</a:t>
                      </a:r>
                      <a:endParaRPr lang="tr-TR" sz="1200">
                        <a:effectLst/>
                        <a:latin typeface="Times New Roman"/>
                        <a:ea typeface="Times New Roman"/>
                      </a:endParaRPr>
                    </a:p>
                  </a:txBody>
                  <a:tcPr marL="0" marR="0" marT="0" marB="0" anchor="b"/>
                </a:tc>
              </a:tr>
              <a:tr h="286094">
                <a:tc>
                  <a:txBody>
                    <a:bodyPr/>
                    <a:lstStyle/>
                    <a:p>
                      <a:pPr>
                        <a:spcAft>
                          <a:spcPts val="0"/>
                        </a:spcAft>
                      </a:pPr>
                      <a:r>
                        <a:rPr lang="en-GB" sz="1000">
                          <a:effectLst/>
                        </a:rPr>
                        <a:t>Kitap Okuma Salonu</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5</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2647,55</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598</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2</a:t>
                      </a:r>
                      <a:endParaRPr lang="tr-TR" sz="1200">
                        <a:effectLst/>
                        <a:latin typeface="Times New Roman"/>
                        <a:ea typeface="Times New Roman"/>
                      </a:endParaRPr>
                    </a:p>
                  </a:txBody>
                  <a:tcPr marL="0" marR="0" marT="0" marB="0" anchor="b"/>
                </a:tc>
                <a:tc>
                  <a:txBody>
                    <a:bodyPr/>
                    <a:lstStyle/>
                    <a:p>
                      <a:pPr algn="ctr">
                        <a:spcAft>
                          <a:spcPts val="0"/>
                        </a:spcAft>
                      </a:pPr>
                      <a:r>
                        <a:rPr lang="en-GB" sz="1000">
                          <a:effectLst/>
                        </a:rPr>
                        <a:t>506</a:t>
                      </a:r>
                      <a:endParaRPr lang="tr-TR" sz="1200">
                        <a:effectLst/>
                        <a:latin typeface="Times New Roman"/>
                        <a:ea typeface="Times New Roman"/>
                      </a:endParaRPr>
                    </a:p>
                  </a:txBody>
                  <a:tcPr marL="0" marR="0" marT="0" marB="0" anchor="b"/>
                </a:tc>
                <a:tc>
                  <a:txBody>
                    <a:bodyPr/>
                    <a:lstStyle/>
                    <a:p>
                      <a:pPr algn="ctr">
                        <a:spcAft>
                          <a:spcPts val="0"/>
                        </a:spcAft>
                      </a:pPr>
                      <a:r>
                        <a:rPr lang="en-GB" sz="1000">
                          <a:effectLst/>
                        </a:rPr>
                        <a:t>250</a:t>
                      </a:r>
                      <a:endParaRPr lang="tr-TR" sz="1200">
                        <a:effectLst/>
                        <a:latin typeface="Times New Roman"/>
                        <a:ea typeface="Times New Roman"/>
                      </a:endParaRPr>
                    </a:p>
                  </a:txBody>
                  <a:tcPr marL="0" marR="0" marT="0" marB="0" anchor="b"/>
                </a:tc>
              </a:tr>
              <a:tr h="403898">
                <a:tc>
                  <a:txBody>
                    <a:bodyPr/>
                    <a:lstStyle/>
                    <a:p>
                      <a:pPr>
                        <a:spcAft>
                          <a:spcPts val="0"/>
                        </a:spcAft>
                      </a:pPr>
                      <a:r>
                        <a:rPr lang="en-GB" sz="1000">
                          <a:effectLst/>
                        </a:rPr>
                        <a:t>Süreli Yayın Okuma Salonu</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1</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212,66</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1</a:t>
                      </a:r>
                      <a:endParaRPr lang="tr-TR" sz="1200">
                        <a:effectLst/>
                        <a:latin typeface="Times New Roman"/>
                        <a:ea typeface="Times New Roman"/>
                      </a:endParaRPr>
                    </a:p>
                  </a:txBody>
                  <a:tcPr marL="0" marR="0" marT="0" marB="0" anchor="b"/>
                </a:tc>
                <a:tc>
                  <a:txBody>
                    <a:bodyPr/>
                    <a:lstStyle/>
                    <a:p>
                      <a:pPr algn="ctr">
                        <a:spcAft>
                          <a:spcPts val="0"/>
                        </a:spcAft>
                      </a:pPr>
                      <a:r>
                        <a:rPr lang="en-GB" sz="1000">
                          <a:effectLst/>
                        </a:rPr>
                        <a:t>133</a:t>
                      </a:r>
                      <a:endParaRPr lang="tr-TR" sz="1200">
                        <a:effectLst/>
                        <a:latin typeface="Times New Roman"/>
                        <a:ea typeface="Times New Roman"/>
                      </a:endParaRPr>
                    </a:p>
                  </a:txBody>
                  <a:tcPr marL="0" marR="0" marT="0" marB="0" anchor="b"/>
                </a:tc>
                <a:tc>
                  <a:txBody>
                    <a:bodyPr/>
                    <a:lstStyle/>
                    <a:p>
                      <a:pPr algn="ctr">
                        <a:spcAft>
                          <a:spcPts val="0"/>
                        </a:spcAft>
                      </a:pPr>
                      <a:r>
                        <a:rPr lang="en-GB" sz="1000">
                          <a:effectLst/>
                        </a:rPr>
                        <a:t>50</a:t>
                      </a:r>
                      <a:endParaRPr lang="tr-TR" sz="1200">
                        <a:effectLst/>
                        <a:latin typeface="Times New Roman"/>
                        <a:ea typeface="Times New Roman"/>
                      </a:endParaRPr>
                    </a:p>
                  </a:txBody>
                  <a:tcPr marL="0" marR="0" marT="0" marB="0" anchor="b"/>
                </a:tc>
              </a:tr>
              <a:tr h="286094">
                <a:tc>
                  <a:txBody>
                    <a:bodyPr/>
                    <a:lstStyle/>
                    <a:p>
                      <a:pPr>
                        <a:spcAft>
                          <a:spcPts val="0"/>
                        </a:spcAft>
                      </a:pPr>
                      <a:r>
                        <a:rPr lang="en-GB" sz="1000" dirty="0" err="1">
                          <a:effectLst/>
                        </a:rPr>
                        <a:t>Ödünç</a:t>
                      </a:r>
                      <a:r>
                        <a:rPr lang="en-GB" sz="1000" dirty="0">
                          <a:effectLst/>
                        </a:rPr>
                        <a:t> </a:t>
                      </a:r>
                      <a:r>
                        <a:rPr lang="en-GB" sz="1000" dirty="0" err="1">
                          <a:effectLst/>
                        </a:rPr>
                        <a:t>verme</a:t>
                      </a:r>
                      <a:r>
                        <a:rPr lang="en-GB" sz="1000" dirty="0">
                          <a:effectLst/>
                        </a:rPr>
                        <a:t> </a:t>
                      </a:r>
                      <a:r>
                        <a:rPr lang="en-GB" sz="1000" dirty="0" err="1">
                          <a:effectLst/>
                        </a:rPr>
                        <a:t>Bölümü</a:t>
                      </a:r>
                      <a:endParaRPr lang="tr-TR" sz="1200" dirty="0">
                        <a:effectLst/>
                        <a:latin typeface="Times New Roman"/>
                        <a:ea typeface="Times New Roman"/>
                      </a:endParaRPr>
                    </a:p>
                  </a:txBody>
                  <a:tcPr marL="44450" marR="44450" marT="0" marB="0" anchor="b"/>
                </a:tc>
                <a:tc>
                  <a:txBody>
                    <a:bodyPr/>
                    <a:lstStyle/>
                    <a:p>
                      <a:pPr algn="ctr">
                        <a:spcAft>
                          <a:spcPts val="0"/>
                        </a:spcAft>
                      </a:pPr>
                      <a:r>
                        <a:rPr lang="en-GB" sz="1000">
                          <a:effectLst/>
                        </a:rPr>
                        <a:t>2</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61,1</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a:t>
                      </a:r>
                      <a:endParaRPr lang="tr-TR" sz="1200">
                        <a:effectLst/>
                        <a:latin typeface="Times New Roman"/>
                        <a:ea typeface="Times New Roman"/>
                      </a:endParaRPr>
                    </a:p>
                  </a:txBody>
                  <a:tcPr marL="44450" marR="44450" marT="0" marB="0" anchor="b"/>
                </a:tc>
                <a:tc>
                  <a:txBody>
                    <a:bodyPr/>
                    <a:lstStyle/>
                    <a:p>
                      <a:pPr algn="ctr">
                        <a:spcAft>
                          <a:spcPts val="0"/>
                        </a:spcAft>
                      </a:pPr>
                      <a:r>
                        <a:rPr lang="en-GB" sz="1000">
                          <a:effectLst/>
                        </a:rPr>
                        <a:t>1</a:t>
                      </a:r>
                      <a:endParaRPr lang="tr-TR" sz="1200">
                        <a:effectLst/>
                        <a:latin typeface="Times New Roman"/>
                        <a:ea typeface="Times New Roman"/>
                      </a:endParaRPr>
                    </a:p>
                  </a:txBody>
                  <a:tcPr marL="0" marR="0" marT="0" marB="0" anchor="b"/>
                </a:tc>
                <a:tc>
                  <a:txBody>
                    <a:bodyPr/>
                    <a:lstStyle/>
                    <a:p>
                      <a:pPr algn="ctr">
                        <a:spcAft>
                          <a:spcPts val="0"/>
                        </a:spcAft>
                      </a:pPr>
                      <a:r>
                        <a:rPr lang="en-GB" sz="1000">
                          <a:effectLst/>
                        </a:rPr>
                        <a:t>15</a:t>
                      </a:r>
                      <a:endParaRPr lang="tr-TR" sz="1200">
                        <a:effectLst/>
                        <a:latin typeface="Times New Roman"/>
                        <a:ea typeface="Times New Roman"/>
                      </a:endParaRPr>
                    </a:p>
                  </a:txBody>
                  <a:tcPr marL="0" marR="0" marT="0" marB="0" anchor="b"/>
                </a:tc>
                <a:tc>
                  <a:txBody>
                    <a:bodyPr/>
                    <a:lstStyle/>
                    <a:p>
                      <a:pPr algn="ctr">
                        <a:spcAft>
                          <a:spcPts val="0"/>
                        </a:spcAft>
                      </a:pPr>
                      <a:r>
                        <a:rPr lang="en-GB" sz="1000">
                          <a:effectLst/>
                        </a:rPr>
                        <a:t>2</a:t>
                      </a:r>
                      <a:endParaRPr lang="tr-TR" sz="1200">
                        <a:effectLst/>
                        <a:latin typeface="Times New Roman"/>
                        <a:ea typeface="Times New Roman"/>
                      </a:endParaRPr>
                    </a:p>
                  </a:txBody>
                  <a:tcPr marL="0" marR="0" marT="0" marB="0" anchor="b"/>
                </a:tc>
              </a:tr>
              <a:tr h="286094">
                <a:tc>
                  <a:txBody>
                    <a:bodyPr/>
                    <a:lstStyle/>
                    <a:p>
                      <a:pPr algn="r">
                        <a:spcAft>
                          <a:spcPts val="0"/>
                        </a:spcAft>
                      </a:pPr>
                      <a:r>
                        <a:rPr lang="en-GB" sz="1200">
                          <a:effectLst/>
                        </a:rPr>
                        <a:t>TOPLAM</a:t>
                      </a:r>
                      <a:endParaRPr lang="tr-TR" sz="1200">
                        <a:effectLst/>
                        <a:latin typeface="Times New Roman"/>
                        <a:ea typeface="Times New Roman"/>
                      </a:endParaRPr>
                    </a:p>
                  </a:txBody>
                  <a:tcPr marL="44450" marR="44450" marT="0" marB="0" anchor="b"/>
                </a:tc>
                <a:tc>
                  <a:txBody>
                    <a:bodyPr/>
                    <a:lstStyle/>
                    <a:p>
                      <a:pPr algn="ctr">
                        <a:spcAft>
                          <a:spcPts val="0"/>
                        </a:spcAft>
                      </a:pPr>
                      <a:r>
                        <a:rPr lang="en-GB" sz="1200">
                          <a:effectLst/>
                        </a:rPr>
                        <a:t>19</a:t>
                      </a:r>
                      <a:endParaRPr lang="tr-TR" sz="1200">
                        <a:effectLst/>
                        <a:latin typeface="Times New Roman"/>
                        <a:ea typeface="Times New Roman"/>
                      </a:endParaRPr>
                    </a:p>
                  </a:txBody>
                  <a:tcPr marL="44450" marR="44450" marT="0" marB="0" anchor="b"/>
                </a:tc>
                <a:tc>
                  <a:txBody>
                    <a:bodyPr/>
                    <a:lstStyle/>
                    <a:p>
                      <a:pPr algn="ctr">
                        <a:spcAft>
                          <a:spcPts val="0"/>
                        </a:spcAft>
                      </a:pPr>
                      <a:r>
                        <a:rPr lang="en-GB" sz="1200">
                          <a:effectLst/>
                        </a:rPr>
                        <a:t>4306,82</a:t>
                      </a:r>
                      <a:endParaRPr lang="tr-TR" sz="1200">
                        <a:effectLst/>
                        <a:latin typeface="Times New Roman"/>
                        <a:ea typeface="Times New Roman"/>
                      </a:endParaRPr>
                    </a:p>
                  </a:txBody>
                  <a:tcPr marL="44450" marR="44450" marT="0" marB="0" anchor="b"/>
                </a:tc>
                <a:tc>
                  <a:txBody>
                    <a:bodyPr/>
                    <a:lstStyle/>
                    <a:p>
                      <a:pPr algn="ctr">
                        <a:spcAft>
                          <a:spcPts val="0"/>
                        </a:spcAft>
                      </a:pPr>
                      <a:r>
                        <a:rPr lang="en-GB" sz="1200">
                          <a:effectLst/>
                        </a:rPr>
                        <a:t>802</a:t>
                      </a:r>
                      <a:endParaRPr lang="tr-TR" sz="1200">
                        <a:effectLst/>
                        <a:latin typeface="Times New Roman"/>
                        <a:ea typeface="Times New Roman"/>
                      </a:endParaRPr>
                    </a:p>
                  </a:txBody>
                  <a:tcPr marL="44450" marR="44450" marT="0" marB="0" anchor="b"/>
                </a:tc>
                <a:tc>
                  <a:txBody>
                    <a:bodyPr/>
                    <a:lstStyle/>
                    <a:p>
                      <a:pPr algn="ctr">
                        <a:spcAft>
                          <a:spcPts val="0"/>
                        </a:spcAft>
                      </a:pPr>
                      <a:r>
                        <a:rPr lang="en-GB" sz="1200">
                          <a:effectLst/>
                        </a:rPr>
                        <a:t>9</a:t>
                      </a:r>
                      <a:endParaRPr lang="tr-TR" sz="1200">
                        <a:effectLst/>
                        <a:latin typeface="Times New Roman"/>
                        <a:ea typeface="Times New Roman"/>
                      </a:endParaRPr>
                    </a:p>
                  </a:txBody>
                  <a:tcPr marL="0" marR="0" marT="0" marB="0" anchor="b"/>
                </a:tc>
                <a:tc>
                  <a:txBody>
                    <a:bodyPr/>
                    <a:lstStyle/>
                    <a:p>
                      <a:pPr algn="ctr">
                        <a:spcAft>
                          <a:spcPts val="0"/>
                        </a:spcAft>
                      </a:pPr>
                      <a:r>
                        <a:rPr lang="en-GB" sz="1200">
                          <a:effectLst/>
                        </a:rPr>
                        <a:t>1198</a:t>
                      </a:r>
                      <a:endParaRPr lang="tr-TR" sz="1200">
                        <a:effectLst/>
                        <a:latin typeface="Times New Roman"/>
                        <a:ea typeface="Times New Roman"/>
                      </a:endParaRPr>
                    </a:p>
                  </a:txBody>
                  <a:tcPr marL="0" marR="0" marT="0" marB="0" anchor="b"/>
                </a:tc>
                <a:tc>
                  <a:txBody>
                    <a:bodyPr/>
                    <a:lstStyle/>
                    <a:p>
                      <a:pPr algn="ctr">
                        <a:spcAft>
                          <a:spcPts val="0"/>
                        </a:spcAft>
                      </a:pPr>
                      <a:r>
                        <a:rPr lang="en-GB" sz="1200" dirty="0">
                          <a:effectLst/>
                        </a:rPr>
                        <a:t>520</a:t>
                      </a:r>
                      <a:endParaRPr lang="tr-TR" sz="1200" dirty="0">
                        <a:effectLst/>
                        <a:latin typeface="Times New Roman"/>
                        <a:ea typeface="Times New Roman"/>
                      </a:endParaRPr>
                    </a:p>
                  </a:txBody>
                  <a:tcPr marL="0" marR="0" marT="0" marB="0" anchor="b"/>
                </a:tc>
              </a:tr>
            </a:tbl>
          </a:graphicData>
        </a:graphic>
      </p:graphicFrame>
    </p:spTree>
    <p:extLst>
      <p:ext uri="{BB962C8B-B14F-4D97-AF65-F5344CB8AC3E}">
        <p14:creationId xmlns:p14="http://schemas.microsoft.com/office/powerpoint/2010/main" val="8065793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7504" y="692696"/>
            <a:ext cx="8928992" cy="1200329"/>
          </a:xfrm>
          <a:prstGeom prst="rect">
            <a:avLst/>
          </a:prstGeom>
        </p:spPr>
        <p:txBody>
          <a:bodyPr wrap="square">
            <a:spAutoFit/>
          </a:bodyPr>
          <a:lstStyle/>
          <a:p>
            <a:r>
              <a:rPr lang="tr-TR" b="1" dirty="0"/>
              <a:t>. Fiziki Kapalı Alanlar (m2) </a:t>
            </a:r>
            <a:endParaRPr lang="tr-TR" dirty="0"/>
          </a:p>
          <a:p>
            <a:r>
              <a:rPr lang="tr-TR" b="1" dirty="0"/>
              <a:t> </a:t>
            </a:r>
            <a:endParaRPr lang="tr-TR" dirty="0"/>
          </a:p>
          <a:p>
            <a:r>
              <a:rPr lang="tr-TR" dirty="0"/>
              <a:t>Üniversite Kampüs Alanı: 1.420.578,60 </a:t>
            </a:r>
            <a:r>
              <a:rPr lang="tr-TR" dirty="0" smtClean="0"/>
              <a:t>m2</a:t>
            </a:r>
          </a:p>
          <a:p>
            <a:endParaRPr lang="tr-TR" dirty="0"/>
          </a:p>
        </p:txBody>
      </p:sp>
      <p:graphicFrame>
        <p:nvGraphicFramePr>
          <p:cNvPr id="3" name="Tablo 2"/>
          <p:cNvGraphicFramePr>
            <a:graphicFrameLocks noGrp="1"/>
          </p:cNvGraphicFramePr>
          <p:nvPr>
            <p:extLst>
              <p:ext uri="{D42A27DB-BD31-4B8C-83A1-F6EECF244321}">
                <p14:modId xmlns:p14="http://schemas.microsoft.com/office/powerpoint/2010/main" val="1211503386"/>
              </p:ext>
            </p:extLst>
          </p:nvPr>
        </p:nvGraphicFramePr>
        <p:xfrm>
          <a:off x="1259631" y="1844824"/>
          <a:ext cx="6279406" cy="4032449"/>
        </p:xfrm>
        <a:graphic>
          <a:graphicData uri="http://schemas.openxmlformats.org/drawingml/2006/table">
            <a:tbl>
              <a:tblPr firstRow="1" firstCol="1" bandRow="1">
                <a:tableStyleId>{5C22544A-7EE6-4342-B048-85BDC9FD1C3A}</a:tableStyleId>
              </a:tblPr>
              <a:tblGrid>
                <a:gridCol w="1008113"/>
                <a:gridCol w="527244"/>
                <a:gridCol w="703569"/>
                <a:gridCol w="703569"/>
                <a:gridCol w="513521"/>
                <a:gridCol w="513521"/>
                <a:gridCol w="553223"/>
                <a:gridCol w="553223"/>
                <a:gridCol w="461453"/>
                <a:gridCol w="741970"/>
              </a:tblGrid>
              <a:tr h="434218">
                <a:tc gridSpan="10">
                  <a:txBody>
                    <a:bodyPr/>
                    <a:lstStyle/>
                    <a:p>
                      <a:pPr algn="ctr">
                        <a:spcAft>
                          <a:spcPts val="0"/>
                        </a:spcAft>
                      </a:pPr>
                      <a:r>
                        <a:rPr lang="tr-TR" sz="1200" dirty="0">
                          <a:effectLst/>
                        </a:rPr>
                        <a:t>YTU 2015 YILI FİZİKİ ALANLAR (M²)</a:t>
                      </a:r>
                      <a:endParaRPr lang="tr-TR" sz="1200" dirty="0">
                        <a:effectLst/>
                        <a:latin typeface="Times New Roman"/>
                        <a:ea typeface="Times New Roman"/>
                      </a:endParaRPr>
                    </a:p>
                  </a:txBody>
                  <a:tcPr marL="44450" marR="44450" marT="0"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r>
              <a:tr h="434218">
                <a:tc rowSpan="2">
                  <a:txBody>
                    <a:bodyPr/>
                    <a:lstStyle/>
                    <a:p>
                      <a:pPr algn="ctr">
                        <a:spcAft>
                          <a:spcPts val="0"/>
                        </a:spcAft>
                      </a:pPr>
                      <a:r>
                        <a:rPr lang="tr-TR" sz="1000">
                          <a:effectLst/>
                        </a:rPr>
                        <a:t>BİRİMLER</a:t>
                      </a:r>
                      <a:endParaRPr lang="tr-TR" sz="1200">
                        <a:effectLst/>
                        <a:latin typeface="Times New Roman"/>
                        <a:ea typeface="Times New Roman"/>
                      </a:endParaRPr>
                    </a:p>
                  </a:txBody>
                  <a:tcPr marL="44450" marR="44450" marT="0" marB="0" anchor="ctr"/>
                </a:tc>
                <a:tc rowSpan="2">
                  <a:txBody>
                    <a:bodyPr/>
                    <a:lstStyle/>
                    <a:p>
                      <a:pPr algn="ctr">
                        <a:spcAft>
                          <a:spcPts val="0"/>
                        </a:spcAft>
                      </a:pPr>
                      <a:r>
                        <a:rPr lang="tr-TR" sz="1000">
                          <a:effectLst/>
                        </a:rPr>
                        <a:t>İdari Bina Alanları</a:t>
                      </a:r>
                      <a:endParaRPr lang="tr-TR" sz="1200">
                        <a:effectLst/>
                        <a:latin typeface="Times New Roman"/>
                        <a:ea typeface="Times New Roman"/>
                      </a:endParaRPr>
                    </a:p>
                  </a:txBody>
                  <a:tcPr marL="44450" marR="44450" marT="0" marB="0" anchor="ctr"/>
                </a:tc>
                <a:tc gridSpan="2">
                  <a:txBody>
                    <a:bodyPr/>
                    <a:lstStyle/>
                    <a:p>
                      <a:pPr algn="ctr">
                        <a:spcAft>
                          <a:spcPts val="0"/>
                        </a:spcAft>
                      </a:pPr>
                      <a:r>
                        <a:rPr lang="tr-TR" sz="1000" dirty="0">
                          <a:effectLst/>
                        </a:rPr>
                        <a:t>Eğitim Alanları</a:t>
                      </a:r>
                      <a:endParaRPr lang="tr-TR" sz="1200" dirty="0">
                        <a:effectLst/>
                        <a:latin typeface="Times New Roman"/>
                        <a:ea typeface="Times New Roman"/>
                      </a:endParaRPr>
                    </a:p>
                  </a:txBody>
                  <a:tcPr marL="44450" marR="44450" marT="0" marB="0" anchor="ctr"/>
                </a:tc>
                <a:tc hMerge="1">
                  <a:txBody>
                    <a:bodyPr/>
                    <a:lstStyle/>
                    <a:p>
                      <a:endParaRPr lang="tr-TR"/>
                    </a:p>
                  </a:txBody>
                  <a:tcPr/>
                </a:tc>
                <a:tc gridSpan="3">
                  <a:txBody>
                    <a:bodyPr/>
                    <a:lstStyle/>
                    <a:p>
                      <a:pPr algn="ctr">
                        <a:spcAft>
                          <a:spcPts val="0"/>
                        </a:spcAft>
                      </a:pPr>
                      <a:r>
                        <a:rPr lang="tr-TR" sz="1000">
                          <a:effectLst/>
                        </a:rPr>
                        <a:t>Sosyal Alanlar</a:t>
                      </a:r>
                      <a:endParaRPr lang="tr-TR" sz="1200">
                        <a:effectLst/>
                        <a:latin typeface="Times New Roman"/>
                        <a:ea typeface="Times New Roman"/>
                      </a:endParaRPr>
                    </a:p>
                  </a:txBody>
                  <a:tcPr marL="44450" marR="44450" marT="0" marB="0" anchor="ctr"/>
                </a:tc>
                <a:tc hMerge="1">
                  <a:txBody>
                    <a:bodyPr/>
                    <a:lstStyle/>
                    <a:p>
                      <a:endParaRPr lang="tr-TR"/>
                    </a:p>
                  </a:txBody>
                  <a:tcPr/>
                </a:tc>
                <a:tc hMerge="1">
                  <a:txBody>
                    <a:bodyPr/>
                    <a:lstStyle/>
                    <a:p>
                      <a:endParaRPr lang="tr-TR"/>
                    </a:p>
                  </a:txBody>
                  <a:tcPr/>
                </a:tc>
                <a:tc gridSpan="2">
                  <a:txBody>
                    <a:bodyPr/>
                    <a:lstStyle/>
                    <a:p>
                      <a:pPr algn="ctr">
                        <a:spcAft>
                          <a:spcPts val="0"/>
                        </a:spcAft>
                      </a:pPr>
                      <a:r>
                        <a:rPr lang="tr-TR" sz="1000">
                          <a:effectLst/>
                        </a:rPr>
                        <a:t>Spor Alanları</a:t>
                      </a:r>
                      <a:endParaRPr lang="tr-TR" sz="1200">
                        <a:effectLst/>
                        <a:latin typeface="Times New Roman"/>
                        <a:ea typeface="Times New Roman"/>
                      </a:endParaRPr>
                    </a:p>
                  </a:txBody>
                  <a:tcPr marL="44450" marR="44450" marT="0" marB="0" anchor="ctr"/>
                </a:tc>
                <a:tc hMerge="1">
                  <a:txBody>
                    <a:bodyPr/>
                    <a:lstStyle/>
                    <a:p>
                      <a:endParaRPr lang="tr-TR"/>
                    </a:p>
                  </a:txBody>
                  <a:tcPr/>
                </a:tc>
                <a:tc rowSpan="2">
                  <a:txBody>
                    <a:bodyPr/>
                    <a:lstStyle/>
                    <a:p>
                      <a:pPr algn="r">
                        <a:spcAft>
                          <a:spcPts val="0"/>
                        </a:spcAft>
                      </a:pPr>
                      <a:r>
                        <a:rPr lang="tr-TR" sz="1100">
                          <a:effectLst/>
                        </a:rPr>
                        <a:t>TOPLAM</a:t>
                      </a:r>
                      <a:endParaRPr lang="tr-TR" sz="1200">
                        <a:effectLst/>
                        <a:latin typeface="Times New Roman"/>
                        <a:ea typeface="Times New Roman"/>
                      </a:endParaRPr>
                    </a:p>
                  </a:txBody>
                  <a:tcPr marL="44450" marR="44450" marT="0" marB="0" anchor="ctr"/>
                </a:tc>
              </a:tr>
              <a:tr h="645351">
                <a:tc vMerge="1">
                  <a:txBody>
                    <a:bodyPr/>
                    <a:lstStyle/>
                    <a:p>
                      <a:endParaRPr lang="tr-TR"/>
                    </a:p>
                  </a:txBody>
                  <a:tcPr/>
                </a:tc>
                <a:tc vMerge="1">
                  <a:txBody>
                    <a:bodyPr/>
                    <a:lstStyle/>
                    <a:p>
                      <a:endParaRPr lang="tr-TR"/>
                    </a:p>
                  </a:txBody>
                  <a:tcPr/>
                </a:tc>
                <a:tc>
                  <a:txBody>
                    <a:bodyPr/>
                    <a:lstStyle/>
                    <a:p>
                      <a:pPr algn="ctr">
                        <a:spcAft>
                          <a:spcPts val="0"/>
                        </a:spcAft>
                      </a:pPr>
                      <a:r>
                        <a:rPr lang="tr-TR" sz="900">
                          <a:effectLst/>
                        </a:rPr>
                        <a:t>Derslik</a:t>
                      </a:r>
                      <a:endParaRPr lang="tr-TR" sz="1200">
                        <a:effectLst/>
                        <a:latin typeface="Times New Roman"/>
                        <a:ea typeface="Times New Roman"/>
                      </a:endParaRPr>
                    </a:p>
                  </a:txBody>
                  <a:tcPr marL="44450" marR="44450" marT="0" marB="0" anchor="ctr"/>
                </a:tc>
                <a:tc>
                  <a:txBody>
                    <a:bodyPr/>
                    <a:lstStyle/>
                    <a:p>
                      <a:pPr algn="ctr">
                        <a:spcAft>
                          <a:spcPts val="0"/>
                        </a:spcAft>
                      </a:pPr>
                      <a:r>
                        <a:rPr lang="tr-TR" sz="900">
                          <a:effectLst/>
                        </a:rPr>
                        <a:t>Laboratuar</a:t>
                      </a:r>
                      <a:endParaRPr lang="tr-TR" sz="1200">
                        <a:effectLst/>
                        <a:latin typeface="Times New Roman"/>
                        <a:ea typeface="Times New Roman"/>
                      </a:endParaRPr>
                    </a:p>
                  </a:txBody>
                  <a:tcPr marL="44450" marR="44450" marT="0" marB="0" anchor="ctr"/>
                </a:tc>
                <a:tc>
                  <a:txBody>
                    <a:bodyPr/>
                    <a:lstStyle/>
                    <a:p>
                      <a:pPr algn="ctr">
                        <a:spcAft>
                          <a:spcPts val="0"/>
                        </a:spcAft>
                      </a:pPr>
                      <a:r>
                        <a:rPr lang="tr-TR" sz="900">
                          <a:effectLst/>
                        </a:rPr>
                        <a:t>Y.hane</a:t>
                      </a:r>
                      <a:endParaRPr lang="tr-TR" sz="1200">
                        <a:effectLst/>
                        <a:latin typeface="Times New Roman"/>
                        <a:ea typeface="Times New Roman"/>
                      </a:endParaRPr>
                    </a:p>
                  </a:txBody>
                  <a:tcPr marL="44450" marR="44450" marT="0" marB="0" anchor="ctr"/>
                </a:tc>
                <a:tc>
                  <a:txBody>
                    <a:bodyPr/>
                    <a:lstStyle/>
                    <a:p>
                      <a:pPr algn="ctr">
                        <a:spcAft>
                          <a:spcPts val="0"/>
                        </a:spcAft>
                      </a:pPr>
                      <a:r>
                        <a:rPr lang="tr-TR" sz="900">
                          <a:effectLst/>
                        </a:rPr>
                        <a:t>Lojman + M.hane</a:t>
                      </a:r>
                      <a:endParaRPr lang="tr-TR" sz="1200">
                        <a:effectLst/>
                        <a:latin typeface="Times New Roman"/>
                        <a:ea typeface="Times New Roman"/>
                      </a:endParaRPr>
                    </a:p>
                  </a:txBody>
                  <a:tcPr marL="44450" marR="44450" marT="0" marB="0" anchor="ctr"/>
                </a:tc>
                <a:tc>
                  <a:txBody>
                    <a:bodyPr/>
                    <a:lstStyle/>
                    <a:p>
                      <a:pPr algn="ctr">
                        <a:spcAft>
                          <a:spcPts val="0"/>
                        </a:spcAft>
                      </a:pPr>
                      <a:r>
                        <a:rPr lang="tr-TR" sz="900">
                          <a:effectLst/>
                        </a:rPr>
                        <a:t>Yurtlar</a:t>
                      </a:r>
                      <a:endParaRPr lang="tr-TR" sz="1200">
                        <a:effectLst/>
                        <a:latin typeface="Times New Roman"/>
                        <a:ea typeface="Times New Roman"/>
                      </a:endParaRPr>
                    </a:p>
                  </a:txBody>
                  <a:tcPr marL="44450" marR="44450" marT="0" marB="0" anchor="ctr"/>
                </a:tc>
                <a:tc>
                  <a:txBody>
                    <a:bodyPr/>
                    <a:lstStyle/>
                    <a:p>
                      <a:pPr algn="ctr">
                        <a:spcAft>
                          <a:spcPts val="0"/>
                        </a:spcAft>
                      </a:pPr>
                      <a:r>
                        <a:rPr lang="tr-TR" sz="900">
                          <a:effectLst/>
                        </a:rPr>
                        <a:t>Açık</a:t>
                      </a:r>
                      <a:endParaRPr lang="tr-TR" sz="1200">
                        <a:effectLst/>
                        <a:latin typeface="Times New Roman"/>
                        <a:ea typeface="Times New Roman"/>
                      </a:endParaRPr>
                    </a:p>
                  </a:txBody>
                  <a:tcPr marL="44450" marR="44450" marT="0" marB="0" anchor="ctr"/>
                </a:tc>
                <a:tc>
                  <a:txBody>
                    <a:bodyPr/>
                    <a:lstStyle/>
                    <a:p>
                      <a:pPr algn="ctr">
                        <a:spcAft>
                          <a:spcPts val="0"/>
                        </a:spcAft>
                      </a:pPr>
                      <a:r>
                        <a:rPr lang="tr-TR" sz="900">
                          <a:effectLst/>
                        </a:rPr>
                        <a:t>Kapalı</a:t>
                      </a:r>
                      <a:endParaRPr lang="tr-TR" sz="1200">
                        <a:effectLst/>
                        <a:latin typeface="Times New Roman"/>
                        <a:ea typeface="Times New Roman"/>
                      </a:endParaRPr>
                    </a:p>
                  </a:txBody>
                  <a:tcPr marL="44450" marR="44450" marT="0" marB="0" anchor="ctr"/>
                </a:tc>
                <a:tc vMerge="1">
                  <a:txBody>
                    <a:bodyPr/>
                    <a:lstStyle/>
                    <a:p>
                      <a:endParaRPr lang="tr-TR"/>
                    </a:p>
                  </a:txBody>
                  <a:tcPr/>
                </a:tc>
              </a:tr>
              <a:tr h="645351">
                <a:tc>
                  <a:txBody>
                    <a:bodyPr/>
                    <a:lstStyle/>
                    <a:p>
                      <a:pPr>
                        <a:spcAft>
                          <a:spcPts val="0"/>
                        </a:spcAft>
                      </a:pPr>
                      <a:r>
                        <a:rPr lang="tr-TR" sz="900">
                          <a:effectLst/>
                        </a:rPr>
                        <a:t>Rektörlük ve İdari Birimler</a:t>
                      </a:r>
                      <a:endParaRPr lang="tr-TR" sz="1200">
                        <a:effectLst/>
                        <a:latin typeface="Times New Roman"/>
                        <a:ea typeface="Times New Roman"/>
                      </a:endParaRPr>
                    </a:p>
                  </a:txBody>
                  <a:tcPr marL="44450" marR="44450" marT="0" marB="0" anchor="ctr"/>
                </a:tc>
                <a:tc>
                  <a:txBody>
                    <a:bodyPr/>
                    <a:lstStyle/>
                    <a:p>
                      <a:pPr algn="r">
                        <a:spcAft>
                          <a:spcPts val="0"/>
                        </a:spcAft>
                      </a:pPr>
                      <a:r>
                        <a:rPr lang="en-GB" sz="1000">
                          <a:effectLst/>
                        </a:rPr>
                        <a:t>11.629</a:t>
                      </a:r>
                      <a:endParaRPr lang="tr-TR" sz="1200">
                        <a:effectLst/>
                        <a:latin typeface="Times New Roman"/>
                        <a:ea typeface="Times New Roman"/>
                      </a:endParaRPr>
                    </a:p>
                  </a:txBody>
                  <a:tcPr marL="44450" marR="44450" marT="0" marB="0" anchor="ctr"/>
                </a:tc>
                <a:tc>
                  <a:txBody>
                    <a:bodyPr/>
                    <a:lstStyle/>
                    <a:p>
                      <a:pPr algn="ctr">
                        <a:spcAft>
                          <a:spcPts val="0"/>
                        </a:spcAft>
                      </a:pPr>
                      <a:r>
                        <a:rPr lang="en-GB" sz="1000">
                          <a:effectLst/>
                        </a:rPr>
                        <a:t>-</a:t>
                      </a:r>
                      <a:endParaRPr lang="tr-TR" sz="1200">
                        <a:effectLst/>
                        <a:latin typeface="Times New Roman"/>
                        <a:ea typeface="Times New Roman"/>
                      </a:endParaRPr>
                    </a:p>
                  </a:txBody>
                  <a:tcPr marL="44450" marR="44450" marT="0" marB="0" anchor="ctr"/>
                </a:tc>
                <a:tc>
                  <a:txBody>
                    <a:bodyPr/>
                    <a:lstStyle/>
                    <a:p>
                      <a:pPr algn="r">
                        <a:spcAft>
                          <a:spcPts val="0"/>
                        </a:spcAft>
                      </a:pPr>
                      <a:r>
                        <a:rPr lang="en-GB" sz="1000">
                          <a:effectLst/>
                        </a:rPr>
                        <a:t>8.751 </a:t>
                      </a:r>
                      <a:endParaRPr lang="tr-TR" sz="1200">
                        <a:effectLst/>
                        <a:latin typeface="Times New Roman"/>
                        <a:ea typeface="Times New Roman"/>
                      </a:endParaRPr>
                    </a:p>
                  </a:txBody>
                  <a:tcPr marL="44450" marR="44450" marT="0" marB="0" anchor="ctr"/>
                </a:tc>
                <a:tc>
                  <a:txBody>
                    <a:bodyPr/>
                    <a:lstStyle/>
                    <a:p>
                      <a:pPr algn="r">
                        <a:spcAft>
                          <a:spcPts val="0"/>
                        </a:spcAft>
                      </a:pPr>
                      <a:r>
                        <a:rPr lang="en-GB" sz="1000">
                          <a:effectLst/>
                        </a:rPr>
                        <a:t>12.876</a:t>
                      </a:r>
                      <a:endParaRPr lang="tr-TR" sz="1200">
                        <a:effectLst/>
                        <a:latin typeface="Times New Roman"/>
                        <a:ea typeface="Times New Roman"/>
                      </a:endParaRPr>
                    </a:p>
                  </a:txBody>
                  <a:tcPr marL="44450" marR="44450" marT="0" marB="0" anchor="ctr"/>
                </a:tc>
                <a:tc>
                  <a:txBody>
                    <a:bodyPr/>
                    <a:lstStyle/>
                    <a:p>
                      <a:pPr algn="r">
                        <a:spcAft>
                          <a:spcPts val="0"/>
                        </a:spcAft>
                      </a:pPr>
                      <a:r>
                        <a:rPr lang="en-GB" sz="1000">
                          <a:effectLst/>
                        </a:rPr>
                        <a:t>48.933</a:t>
                      </a:r>
                      <a:endParaRPr lang="tr-TR" sz="1200">
                        <a:effectLst/>
                        <a:latin typeface="Times New Roman"/>
                        <a:ea typeface="Times New Roman"/>
                      </a:endParaRPr>
                    </a:p>
                  </a:txBody>
                  <a:tcPr marL="44450" marR="44450" marT="0" marB="0" anchor="ctr"/>
                </a:tc>
                <a:tc>
                  <a:txBody>
                    <a:bodyPr/>
                    <a:lstStyle/>
                    <a:p>
                      <a:pPr algn="r">
                        <a:spcAft>
                          <a:spcPts val="0"/>
                        </a:spcAft>
                      </a:pPr>
                      <a:r>
                        <a:rPr lang="en-GB" sz="1000">
                          <a:effectLst/>
                        </a:rPr>
                        <a:t>7.134</a:t>
                      </a:r>
                      <a:endParaRPr lang="tr-TR" sz="1200">
                        <a:effectLst/>
                        <a:latin typeface="Times New Roman"/>
                        <a:ea typeface="Times New Roman"/>
                      </a:endParaRPr>
                    </a:p>
                  </a:txBody>
                  <a:tcPr marL="44450" marR="44450" marT="0" marB="0" anchor="ctr"/>
                </a:tc>
                <a:tc>
                  <a:txBody>
                    <a:bodyPr/>
                    <a:lstStyle/>
                    <a:p>
                      <a:pPr algn="r">
                        <a:spcAft>
                          <a:spcPts val="0"/>
                        </a:spcAft>
                      </a:pPr>
                      <a:r>
                        <a:rPr lang="en-GB" sz="1000">
                          <a:effectLst/>
                        </a:rPr>
                        <a:t>16.725</a:t>
                      </a:r>
                      <a:endParaRPr lang="tr-TR" sz="1200">
                        <a:effectLst/>
                        <a:latin typeface="Times New Roman"/>
                        <a:ea typeface="Times New Roman"/>
                      </a:endParaRPr>
                    </a:p>
                  </a:txBody>
                  <a:tcPr marL="44450" marR="44450" marT="0" marB="0" anchor="ctr"/>
                </a:tc>
                <a:tc>
                  <a:txBody>
                    <a:bodyPr/>
                    <a:lstStyle/>
                    <a:p>
                      <a:pPr algn="r">
                        <a:spcAft>
                          <a:spcPts val="0"/>
                        </a:spcAft>
                      </a:pPr>
                      <a:r>
                        <a:rPr lang="en-GB" sz="1000">
                          <a:effectLst/>
                        </a:rPr>
                        <a:t>9.463</a:t>
                      </a:r>
                      <a:endParaRPr lang="tr-TR" sz="1200">
                        <a:effectLst/>
                        <a:latin typeface="Times New Roman"/>
                        <a:ea typeface="Times New Roman"/>
                      </a:endParaRPr>
                    </a:p>
                  </a:txBody>
                  <a:tcPr marL="44450" marR="44450" marT="0" marB="0" anchor="ctr"/>
                </a:tc>
                <a:tc>
                  <a:txBody>
                    <a:bodyPr/>
                    <a:lstStyle/>
                    <a:p>
                      <a:pPr algn="r">
                        <a:spcAft>
                          <a:spcPts val="0"/>
                        </a:spcAft>
                      </a:pPr>
                      <a:r>
                        <a:rPr lang="en-GB" sz="1000">
                          <a:effectLst/>
                        </a:rPr>
                        <a:t>115.511</a:t>
                      </a:r>
                      <a:endParaRPr lang="tr-TR" sz="1200">
                        <a:effectLst/>
                        <a:latin typeface="Times New Roman"/>
                        <a:ea typeface="Times New Roman"/>
                      </a:endParaRPr>
                    </a:p>
                  </a:txBody>
                  <a:tcPr marL="44450" marR="44450" marT="0" marB="0" anchor="ctr"/>
                </a:tc>
              </a:tr>
              <a:tr h="239019">
                <a:tc>
                  <a:txBody>
                    <a:bodyPr/>
                    <a:lstStyle/>
                    <a:p>
                      <a:pPr>
                        <a:spcAft>
                          <a:spcPts val="0"/>
                        </a:spcAft>
                      </a:pPr>
                      <a:r>
                        <a:rPr lang="tr-TR" sz="900">
                          <a:effectLst/>
                        </a:rPr>
                        <a:t>Fakülteler</a:t>
                      </a:r>
                      <a:endParaRPr lang="tr-TR" sz="1200">
                        <a:effectLst/>
                        <a:latin typeface="Times New Roman"/>
                        <a:ea typeface="Times New Roman"/>
                      </a:endParaRPr>
                    </a:p>
                  </a:txBody>
                  <a:tcPr marL="44450" marR="44450" marT="0" marB="0" anchor="ctr"/>
                </a:tc>
                <a:tc>
                  <a:txBody>
                    <a:bodyPr/>
                    <a:lstStyle/>
                    <a:p>
                      <a:pPr algn="r">
                        <a:spcAft>
                          <a:spcPts val="0"/>
                        </a:spcAft>
                      </a:pPr>
                      <a:r>
                        <a:rPr lang="en-GB" sz="1000">
                          <a:effectLst/>
                        </a:rPr>
                        <a:t>86.422</a:t>
                      </a:r>
                      <a:endParaRPr lang="tr-TR" sz="1200">
                        <a:effectLst/>
                        <a:latin typeface="Times New Roman"/>
                        <a:ea typeface="Times New Roman"/>
                      </a:endParaRPr>
                    </a:p>
                  </a:txBody>
                  <a:tcPr marL="44450" marR="44450" marT="0" marB="0" anchor="ctr"/>
                </a:tc>
                <a:tc>
                  <a:txBody>
                    <a:bodyPr/>
                    <a:lstStyle/>
                    <a:p>
                      <a:pPr algn="r">
                        <a:spcAft>
                          <a:spcPts val="0"/>
                        </a:spcAft>
                      </a:pPr>
                      <a:r>
                        <a:rPr lang="en-GB" sz="1000">
                          <a:effectLst/>
                        </a:rPr>
                        <a:t>70.290</a:t>
                      </a:r>
                      <a:endParaRPr lang="tr-TR" sz="1200">
                        <a:effectLst/>
                        <a:latin typeface="Times New Roman"/>
                        <a:ea typeface="Times New Roman"/>
                      </a:endParaRPr>
                    </a:p>
                  </a:txBody>
                  <a:tcPr marL="44450" marR="44450" marT="0" marB="0" anchor="ctr"/>
                </a:tc>
                <a:tc>
                  <a:txBody>
                    <a:bodyPr/>
                    <a:lstStyle/>
                    <a:p>
                      <a:pPr algn="r">
                        <a:spcAft>
                          <a:spcPts val="0"/>
                        </a:spcAft>
                      </a:pPr>
                      <a:r>
                        <a:rPr lang="en-GB" sz="1000">
                          <a:effectLst/>
                        </a:rPr>
                        <a:t>50.296</a:t>
                      </a:r>
                      <a:endParaRPr lang="tr-TR" sz="1200">
                        <a:effectLst/>
                        <a:latin typeface="Times New Roman"/>
                        <a:ea typeface="Times New Roman"/>
                      </a:endParaRPr>
                    </a:p>
                  </a:txBody>
                  <a:tcPr marL="44450" marR="44450" marT="0" marB="0" anchor="ctr"/>
                </a:tc>
                <a:tc>
                  <a:txBody>
                    <a:bodyPr/>
                    <a:lstStyle/>
                    <a:p>
                      <a:pPr algn="ctr">
                        <a:spcAft>
                          <a:spcPts val="0"/>
                        </a:spcAft>
                      </a:pPr>
                      <a:r>
                        <a:rPr lang="en-GB" sz="1000">
                          <a:effectLst/>
                        </a:rPr>
                        <a:t>-</a:t>
                      </a:r>
                      <a:endParaRPr lang="tr-TR" sz="1200">
                        <a:effectLst/>
                        <a:latin typeface="Times New Roman"/>
                        <a:ea typeface="Times New Roman"/>
                      </a:endParaRPr>
                    </a:p>
                  </a:txBody>
                  <a:tcPr marL="44450" marR="44450" marT="0" marB="0" anchor="ctr"/>
                </a:tc>
                <a:tc>
                  <a:txBody>
                    <a:bodyPr/>
                    <a:lstStyle/>
                    <a:p>
                      <a:pPr algn="ctr">
                        <a:spcAft>
                          <a:spcPts val="0"/>
                        </a:spcAft>
                      </a:pPr>
                      <a:r>
                        <a:rPr lang="en-GB" sz="1000">
                          <a:effectLst/>
                        </a:rPr>
                        <a:t>-</a:t>
                      </a:r>
                      <a:endParaRPr lang="tr-TR" sz="1200">
                        <a:effectLst/>
                        <a:latin typeface="Times New Roman"/>
                        <a:ea typeface="Times New Roman"/>
                      </a:endParaRPr>
                    </a:p>
                  </a:txBody>
                  <a:tcPr marL="44450" marR="44450" marT="0" marB="0" anchor="ctr"/>
                </a:tc>
                <a:tc>
                  <a:txBody>
                    <a:bodyPr/>
                    <a:lstStyle/>
                    <a:p>
                      <a:pPr algn="ctr">
                        <a:spcAft>
                          <a:spcPts val="0"/>
                        </a:spcAft>
                      </a:pPr>
                      <a:r>
                        <a:rPr lang="en-GB" sz="1000">
                          <a:effectLst/>
                        </a:rPr>
                        <a:t>-</a:t>
                      </a:r>
                      <a:endParaRPr lang="tr-TR" sz="1200">
                        <a:effectLst/>
                        <a:latin typeface="Times New Roman"/>
                        <a:ea typeface="Times New Roman"/>
                      </a:endParaRPr>
                    </a:p>
                  </a:txBody>
                  <a:tcPr marL="44450" marR="44450" marT="0" marB="0" anchor="ctr"/>
                </a:tc>
                <a:tc>
                  <a:txBody>
                    <a:bodyPr/>
                    <a:lstStyle/>
                    <a:p>
                      <a:pPr algn="r">
                        <a:spcAft>
                          <a:spcPts val="0"/>
                        </a:spcAft>
                      </a:pPr>
                      <a:r>
                        <a:rPr lang="en-GB" sz="1000">
                          <a:effectLst/>
                        </a:rPr>
                        <a:t>3.053</a:t>
                      </a:r>
                      <a:endParaRPr lang="tr-TR" sz="1200">
                        <a:effectLst/>
                        <a:latin typeface="Times New Roman"/>
                        <a:ea typeface="Times New Roman"/>
                      </a:endParaRPr>
                    </a:p>
                  </a:txBody>
                  <a:tcPr marL="44450" marR="44450" marT="0" marB="0" anchor="ctr"/>
                </a:tc>
                <a:tc>
                  <a:txBody>
                    <a:bodyPr/>
                    <a:lstStyle/>
                    <a:p>
                      <a:pPr algn="ctr">
                        <a:spcAft>
                          <a:spcPts val="0"/>
                        </a:spcAft>
                      </a:pPr>
                      <a:r>
                        <a:rPr lang="en-GB" sz="1000">
                          <a:effectLst/>
                        </a:rPr>
                        <a:t>-</a:t>
                      </a:r>
                      <a:endParaRPr lang="tr-TR" sz="1200">
                        <a:effectLst/>
                        <a:latin typeface="Times New Roman"/>
                        <a:ea typeface="Times New Roman"/>
                      </a:endParaRPr>
                    </a:p>
                  </a:txBody>
                  <a:tcPr marL="44450" marR="44450" marT="0" marB="0" anchor="ctr"/>
                </a:tc>
                <a:tc>
                  <a:txBody>
                    <a:bodyPr/>
                    <a:lstStyle/>
                    <a:p>
                      <a:pPr algn="r">
                        <a:spcAft>
                          <a:spcPts val="0"/>
                        </a:spcAft>
                      </a:pPr>
                      <a:r>
                        <a:rPr lang="en-GB" sz="1000">
                          <a:effectLst/>
                        </a:rPr>
                        <a:t>209.818</a:t>
                      </a:r>
                      <a:endParaRPr lang="tr-TR" sz="1200">
                        <a:effectLst/>
                        <a:latin typeface="Times New Roman"/>
                        <a:ea typeface="Times New Roman"/>
                      </a:endParaRPr>
                    </a:p>
                  </a:txBody>
                  <a:tcPr marL="44450" marR="44450" marT="0" marB="0" anchor="ctr"/>
                </a:tc>
              </a:tr>
              <a:tr h="430234">
                <a:tc>
                  <a:txBody>
                    <a:bodyPr/>
                    <a:lstStyle/>
                    <a:p>
                      <a:pPr>
                        <a:spcAft>
                          <a:spcPts val="0"/>
                        </a:spcAft>
                      </a:pPr>
                      <a:r>
                        <a:rPr lang="tr-TR" sz="900">
                          <a:effectLst/>
                        </a:rPr>
                        <a:t>Yüksekokullar</a:t>
                      </a:r>
                      <a:endParaRPr lang="tr-TR" sz="1200">
                        <a:effectLst/>
                        <a:latin typeface="Times New Roman"/>
                        <a:ea typeface="Times New Roman"/>
                      </a:endParaRPr>
                    </a:p>
                  </a:txBody>
                  <a:tcPr marL="44450" marR="44450" marT="0" marB="0" anchor="ctr"/>
                </a:tc>
                <a:tc>
                  <a:txBody>
                    <a:bodyPr/>
                    <a:lstStyle/>
                    <a:p>
                      <a:pPr algn="r">
                        <a:spcAft>
                          <a:spcPts val="0"/>
                        </a:spcAft>
                      </a:pPr>
                      <a:r>
                        <a:rPr lang="en-GB" sz="1000">
                          <a:effectLst/>
                        </a:rPr>
                        <a:t>4.814</a:t>
                      </a:r>
                      <a:endParaRPr lang="tr-TR" sz="1200">
                        <a:effectLst/>
                        <a:latin typeface="Times New Roman"/>
                        <a:ea typeface="Times New Roman"/>
                      </a:endParaRPr>
                    </a:p>
                  </a:txBody>
                  <a:tcPr marL="44450" marR="44450" marT="0" marB="0" anchor="ctr"/>
                </a:tc>
                <a:tc>
                  <a:txBody>
                    <a:bodyPr/>
                    <a:lstStyle/>
                    <a:p>
                      <a:pPr algn="r">
                        <a:spcAft>
                          <a:spcPts val="0"/>
                        </a:spcAft>
                      </a:pPr>
                      <a:r>
                        <a:rPr lang="en-GB" sz="1000">
                          <a:effectLst/>
                        </a:rPr>
                        <a:t>9.015</a:t>
                      </a:r>
                      <a:endParaRPr lang="tr-TR" sz="1200">
                        <a:effectLst/>
                        <a:latin typeface="Times New Roman"/>
                        <a:ea typeface="Times New Roman"/>
                      </a:endParaRPr>
                    </a:p>
                  </a:txBody>
                  <a:tcPr marL="44450" marR="44450" marT="0" marB="0" anchor="ctr"/>
                </a:tc>
                <a:tc>
                  <a:txBody>
                    <a:bodyPr/>
                    <a:lstStyle/>
                    <a:p>
                      <a:pPr algn="r">
                        <a:spcAft>
                          <a:spcPts val="0"/>
                        </a:spcAft>
                      </a:pPr>
                      <a:r>
                        <a:rPr lang="en-GB" sz="1000">
                          <a:effectLst/>
                        </a:rPr>
                        <a:t>293</a:t>
                      </a:r>
                      <a:endParaRPr lang="tr-TR" sz="1200">
                        <a:effectLst/>
                        <a:latin typeface="Times New Roman"/>
                        <a:ea typeface="Times New Roman"/>
                      </a:endParaRPr>
                    </a:p>
                  </a:txBody>
                  <a:tcPr marL="44450" marR="44450" marT="0" marB="0" anchor="ctr"/>
                </a:tc>
                <a:tc>
                  <a:txBody>
                    <a:bodyPr/>
                    <a:lstStyle/>
                    <a:p>
                      <a:pPr algn="ctr">
                        <a:spcAft>
                          <a:spcPts val="0"/>
                        </a:spcAft>
                      </a:pPr>
                      <a:r>
                        <a:rPr lang="en-GB" sz="1000">
                          <a:effectLst/>
                        </a:rPr>
                        <a:t>-</a:t>
                      </a:r>
                      <a:endParaRPr lang="tr-TR" sz="1200">
                        <a:effectLst/>
                        <a:latin typeface="Times New Roman"/>
                        <a:ea typeface="Times New Roman"/>
                      </a:endParaRPr>
                    </a:p>
                  </a:txBody>
                  <a:tcPr marL="44450" marR="44450" marT="0" marB="0" anchor="ctr"/>
                </a:tc>
                <a:tc>
                  <a:txBody>
                    <a:bodyPr/>
                    <a:lstStyle/>
                    <a:p>
                      <a:pPr algn="ctr">
                        <a:spcAft>
                          <a:spcPts val="0"/>
                        </a:spcAft>
                      </a:pPr>
                      <a:r>
                        <a:rPr lang="en-GB" sz="1000">
                          <a:effectLst/>
                        </a:rPr>
                        <a:t>-</a:t>
                      </a:r>
                      <a:endParaRPr lang="tr-TR" sz="1200">
                        <a:effectLst/>
                        <a:latin typeface="Times New Roman"/>
                        <a:ea typeface="Times New Roman"/>
                      </a:endParaRPr>
                    </a:p>
                  </a:txBody>
                  <a:tcPr marL="44450" marR="44450" marT="0" marB="0" anchor="ctr"/>
                </a:tc>
                <a:tc>
                  <a:txBody>
                    <a:bodyPr/>
                    <a:lstStyle/>
                    <a:p>
                      <a:pPr algn="ctr">
                        <a:spcAft>
                          <a:spcPts val="0"/>
                        </a:spcAft>
                      </a:pPr>
                      <a:r>
                        <a:rPr lang="en-GB" sz="1000">
                          <a:effectLst/>
                        </a:rPr>
                        <a:t>-</a:t>
                      </a:r>
                      <a:endParaRPr lang="tr-TR" sz="1200">
                        <a:effectLst/>
                        <a:latin typeface="Times New Roman"/>
                        <a:ea typeface="Times New Roman"/>
                      </a:endParaRPr>
                    </a:p>
                  </a:txBody>
                  <a:tcPr marL="44450" marR="44450" marT="0" marB="0" anchor="ctr"/>
                </a:tc>
                <a:tc>
                  <a:txBody>
                    <a:bodyPr/>
                    <a:lstStyle/>
                    <a:p>
                      <a:pPr algn="r">
                        <a:spcAft>
                          <a:spcPts val="0"/>
                        </a:spcAft>
                      </a:pPr>
                      <a:r>
                        <a:rPr lang="en-GB" sz="1000">
                          <a:effectLst/>
                        </a:rPr>
                        <a:t>1.500</a:t>
                      </a:r>
                      <a:endParaRPr lang="tr-TR" sz="1200">
                        <a:effectLst/>
                        <a:latin typeface="Times New Roman"/>
                        <a:ea typeface="Times New Roman"/>
                      </a:endParaRPr>
                    </a:p>
                  </a:txBody>
                  <a:tcPr marL="44450" marR="44450" marT="0" marB="0" anchor="ctr"/>
                </a:tc>
                <a:tc>
                  <a:txBody>
                    <a:bodyPr/>
                    <a:lstStyle/>
                    <a:p>
                      <a:pPr algn="ctr">
                        <a:spcAft>
                          <a:spcPts val="0"/>
                        </a:spcAft>
                      </a:pPr>
                      <a:r>
                        <a:rPr lang="en-GB" sz="1000">
                          <a:effectLst/>
                        </a:rPr>
                        <a:t>-</a:t>
                      </a:r>
                      <a:endParaRPr lang="tr-TR" sz="1200">
                        <a:effectLst/>
                        <a:latin typeface="Times New Roman"/>
                        <a:ea typeface="Times New Roman"/>
                      </a:endParaRPr>
                    </a:p>
                  </a:txBody>
                  <a:tcPr marL="44450" marR="44450" marT="0" marB="0" anchor="ctr"/>
                </a:tc>
                <a:tc>
                  <a:txBody>
                    <a:bodyPr/>
                    <a:lstStyle/>
                    <a:p>
                      <a:pPr algn="r">
                        <a:spcAft>
                          <a:spcPts val="0"/>
                        </a:spcAft>
                      </a:pPr>
                      <a:r>
                        <a:rPr lang="en-GB" sz="1000">
                          <a:effectLst/>
                        </a:rPr>
                        <a:t>15.622</a:t>
                      </a:r>
                      <a:endParaRPr lang="tr-TR" sz="1200">
                        <a:effectLst/>
                        <a:latin typeface="Times New Roman"/>
                        <a:ea typeface="Times New Roman"/>
                      </a:endParaRPr>
                    </a:p>
                  </a:txBody>
                  <a:tcPr marL="44450" marR="44450" marT="0" marB="0" anchor="ctr"/>
                </a:tc>
              </a:tr>
              <a:tr h="239019">
                <a:tc>
                  <a:txBody>
                    <a:bodyPr/>
                    <a:lstStyle/>
                    <a:p>
                      <a:pPr>
                        <a:spcAft>
                          <a:spcPts val="0"/>
                        </a:spcAft>
                      </a:pPr>
                      <a:r>
                        <a:rPr lang="tr-TR" sz="900">
                          <a:effectLst/>
                        </a:rPr>
                        <a:t>Enstitüler</a:t>
                      </a:r>
                      <a:endParaRPr lang="tr-TR" sz="1200">
                        <a:effectLst/>
                        <a:latin typeface="Times New Roman"/>
                        <a:ea typeface="Times New Roman"/>
                      </a:endParaRPr>
                    </a:p>
                  </a:txBody>
                  <a:tcPr marL="44450" marR="44450" marT="0" marB="0" anchor="ctr"/>
                </a:tc>
                <a:tc>
                  <a:txBody>
                    <a:bodyPr/>
                    <a:lstStyle/>
                    <a:p>
                      <a:pPr algn="r">
                        <a:spcAft>
                          <a:spcPts val="0"/>
                        </a:spcAft>
                      </a:pPr>
                      <a:r>
                        <a:rPr lang="en-GB" sz="1000">
                          <a:effectLst/>
                        </a:rPr>
                        <a:t>1.333</a:t>
                      </a:r>
                      <a:endParaRPr lang="tr-TR" sz="1200">
                        <a:effectLst/>
                        <a:latin typeface="Times New Roman"/>
                        <a:ea typeface="Times New Roman"/>
                      </a:endParaRPr>
                    </a:p>
                  </a:txBody>
                  <a:tcPr marL="44450" marR="44450" marT="0" marB="0" anchor="ctr"/>
                </a:tc>
                <a:tc>
                  <a:txBody>
                    <a:bodyPr/>
                    <a:lstStyle/>
                    <a:p>
                      <a:pPr algn="r">
                        <a:spcAft>
                          <a:spcPts val="0"/>
                        </a:spcAft>
                      </a:pPr>
                      <a:r>
                        <a:rPr lang="en-GB" sz="1000">
                          <a:effectLst/>
                        </a:rPr>
                        <a:t>1.333</a:t>
                      </a:r>
                      <a:endParaRPr lang="tr-TR" sz="1200">
                        <a:effectLst/>
                        <a:latin typeface="Times New Roman"/>
                        <a:ea typeface="Times New Roman"/>
                      </a:endParaRPr>
                    </a:p>
                  </a:txBody>
                  <a:tcPr marL="44450" marR="44450" marT="0" marB="0" anchor="ctr"/>
                </a:tc>
                <a:tc>
                  <a:txBody>
                    <a:bodyPr/>
                    <a:lstStyle/>
                    <a:p>
                      <a:pPr algn="ctr">
                        <a:spcAft>
                          <a:spcPts val="0"/>
                        </a:spcAft>
                      </a:pPr>
                      <a:r>
                        <a:rPr lang="en-GB" sz="1000">
                          <a:effectLst/>
                        </a:rPr>
                        <a:t>-</a:t>
                      </a:r>
                      <a:endParaRPr lang="tr-TR" sz="1200">
                        <a:effectLst/>
                        <a:latin typeface="Times New Roman"/>
                        <a:ea typeface="Times New Roman"/>
                      </a:endParaRPr>
                    </a:p>
                  </a:txBody>
                  <a:tcPr marL="44450" marR="44450" marT="0" marB="0" anchor="ctr"/>
                </a:tc>
                <a:tc>
                  <a:txBody>
                    <a:bodyPr/>
                    <a:lstStyle/>
                    <a:p>
                      <a:pPr algn="ctr">
                        <a:spcAft>
                          <a:spcPts val="0"/>
                        </a:spcAft>
                      </a:pPr>
                      <a:r>
                        <a:rPr lang="en-GB" sz="1000">
                          <a:effectLst/>
                        </a:rPr>
                        <a:t>-</a:t>
                      </a:r>
                      <a:endParaRPr lang="tr-TR" sz="1200">
                        <a:effectLst/>
                        <a:latin typeface="Times New Roman"/>
                        <a:ea typeface="Times New Roman"/>
                      </a:endParaRPr>
                    </a:p>
                  </a:txBody>
                  <a:tcPr marL="44450" marR="44450" marT="0" marB="0" anchor="ctr"/>
                </a:tc>
                <a:tc>
                  <a:txBody>
                    <a:bodyPr/>
                    <a:lstStyle/>
                    <a:p>
                      <a:pPr algn="ctr">
                        <a:spcAft>
                          <a:spcPts val="0"/>
                        </a:spcAft>
                      </a:pPr>
                      <a:r>
                        <a:rPr lang="en-GB" sz="1000">
                          <a:effectLst/>
                        </a:rPr>
                        <a:t>-</a:t>
                      </a:r>
                      <a:endParaRPr lang="tr-TR" sz="1200">
                        <a:effectLst/>
                        <a:latin typeface="Times New Roman"/>
                        <a:ea typeface="Times New Roman"/>
                      </a:endParaRPr>
                    </a:p>
                  </a:txBody>
                  <a:tcPr marL="44450" marR="44450" marT="0" marB="0" anchor="ctr"/>
                </a:tc>
                <a:tc>
                  <a:txBody>
                    <a:bodyPr/>
                    <a:lstStyle/>
                    <a:p>
                      <a:pPr algn="ctr">
                        <a:spcAft>
                          <a:spcPts val="0"/>
                        </a:spcAft>
                      </a:pPr>
                      <a:r>
                        <a:rPr lang="en-GB" sz="1000">
                          <a:effectLst/>
                        </a:rPr>
                        <a:t>-</a:t>
                      </a:r>
                      <a:endParaRPr lang="tr-TR" sz="1200">
                        <a:effectLst/>
                        <a:latin typeface="Times New Roman"/>
                        <a:ea typeface="Times New Roman"/>
                      </a:endParaRPr>
                    </a:p>
                  </a:txBody>
                  <a:tcPr marL="44450" marR="44450" marT="0" marB="0" anchor="ctr"/>
                </a:tc>
                <a:tc>
                  <a:txBody>
                    <a:bodyPr/>
                    <a:lstStyle/>
                    <a:p>
                      <a:pPr algn="ctr">
                        <a:spcAft>
                          <a:spcPts val="0"/>
                        </a:spcAft>
                      </a:pPr>
                      <a:r>
                        <a:rPr lang="en-GB" sz="1000">
                          <a:effectLst/>
                        </a:rPr>
                        <a:t>-</a:t>
                      </a:r>
                      <a:endParaRPr lang="tr-TR" sz="1200">
                        <a:effectLst/>
                        <a:latin typeface="Times New Roman"/>
                        <a:ea typeface="Times New Roman"/>
                      </a:endParaRPr>
                    </a:p>
                  </a:txBody>
                  <a:tcPr marL="44450" marR="44450" marT="0" marB="0" anchor="ctr"/>
                </a:tc>
                <a:tc>
                  <a:txBody>
                    <a:bodyPr/>
                    <a:lstStyle/>
                    <a:p>
                      <a:pPr algn="ctr">
                        <a:spcAft>
                          <a:spcPts val="0"/>
                        </a:spcAft>
                      </a:pPr>
                      <a:r>
                        <a:rPr lang="en-GB" sz="1000">
                          <a:effectLst/>
                        </a:rPr>
                        <a:t>-</a:t>
                      </a:r>
                      <a:endParaRPr lang="tr-TR" sz="1200">
                        <a:effectLst/>
                        <a:latin typeface="Times New Roman"/>
                        <a:ea typeface="Times New Roman"/>
                      </a:endParaRPr>
                    </a:p>
                  </a:txBody>
                  <a:tcPr marL="44450" marR="44450" marT="0" marB="0" anchor="ctr"/>
                </a:tc>
                <a:tc>
                  <a:txBody>
                    <a:bodyPr/>
                    <a:lstStyle/>
                    <a:p>
                      <a:pPr algn="r">
                        <a:spcAft>
                          <a:spcPts val="0"/>
                        </a:spcAft>
                      </a:pPr>
                      <a:r>
                        <a:rPr lang="en-GB" sz="1000">
                          <a:effectLst/>
                        </a:rPr>
                        <a:t>2.666</a:t>
                      </a:r>
                      <a:endParaRPr lang="tr-TR" sz="1200">
                        <a:effectLst/>
                        <a:latin typeface="Times New Roman"/>
                        <a:ea typeface="Times New Roman"/>
                      </a:endParaRPr>
                    </a:p>
                  </a:txBody>
                  <a:tcPr marL="44450" marR="44450" marT="0" marB="0" anchor="ctr"/>
                </a:tc>
              </a:tr>
              <a:tr h="239019">
                <a:tc>
                  <a:txBody>
                    <a:bodyPr/>
                    <a:lstStyle/>
                    <a:p>
                      <a:pPr>
                        <a:spcAft>
                          <a:spcPts val="0"/>
                        </a:spcAft>
                      </a:pPr>
                      <a:r>
                        <a:rPr lang="tr-TR" sz="900">
                          <a:effectLst/>
                        </a:rPr>
                        <a:t>Kütüphane</a:t>
                      </a:r>
                      <a:endParaRPr lang="tr-TR" sz="1200">
                        <a:effectLst/>
                        <a:latin typeface="Times New Roman"/>
                        <a:ea typeface="Times New Roman"/>
                      </a:endParaRPr>
                    </a:p>
                  </a:txBody>
                  <a:tcPr marL="44450" marR="44450" marT="0" marB="0" anchor="ctr"/>
                </a:tc>
                <a:tc>
                  <a:txBody>
                    <a:bodyPr/>
                    <a:lstStyle/>
                    <a:p>
                      <a:pPr algn="r">
                        <a:spcAft>
                          <a:spcPts val="0"/>
                        </a:spcAft>
                      </a:pPr>
                      <a:r>
                        <a:rPr lang="en-GB" sz="1000">
                          <a:effectLst/>
                        </a:rPr>
                        <a:t>13.108</a:t>
                      </a:r>
                      <a:endParaRPr lang="tr-TR" sz="1200">
                        <a:effectLst/>
                        <a:latin typeface="Times New Roman"/>
                        <a:ea typeface="Times New Roman"/>
                      </a:endParaRPr>
                    </a:p>
                  </a:txBody>
                  <a:tcPr marL="44450" marR="44450" marT="0" marB="0" anchor="ctr"/>
                </a:tc>
                <a:tc>
                  <a:txBody>
                    <a:bodyPr/>
                    <a:lstStyle/>
                    <a:p>
                      <a:pPr algn="ctr">
                        <a:spcAft>
                          <a:spcPts val="0"/>
                        </a:spcAft>
                      </a:pPr>
                      <a:r>
                        <a:rPr lang="en-GB" sz="1000">
                          <a:effectLst/>
                        </a:rPr>
                        <a:t>-</a:t>
                      </a:r>
                      <a:endParaRPr lang="tr-TR" sz="1200">
                        <a:effectLst/>
                        <a:latin typeface="Times New Roman"/>
                        <a:ea typeface="Times New Roman"/>
                      </a:endParaRPr>
                    </a:p>
                  </a:txBody>
                  <a:tcPr marL="44450" marR="44450" marT="0" marB="0" anchor="ctr"/>
                </a:tc>
                <a:tc>
                  <a:txBody>
                    <a:bodyPr/>
                    <a:lstStyle/>
                    <a:p>
                      <a:pPr algn="ctr">
                        <a:spcAft>
                          <a:spcPts val="0"/>
                        </a:spcAft>
                      </a:pPr>
                      <a:r>
                        <a:rPr lang="en-GB" sz="1000">
                          <a:effectLst/>
                        </a:rPr>
                        <a:t>-</a:t>
                      </a:r>
                      <a:endParaRPr lang="tr-TR" sz="1200">
                        <a:effectLst/>
                        <a:latin typeface="Times New Roman"/>
                        <a:ea typeface="Times New Roman"/>
                      </a:endParaRPr>
                    </a:p>
                  </a:txBody>
                  <a:tcPr marL="44450" marR="44450" marT="0" marB="0" anchor="ctr"/>
                </a:tc>
                <a:tc>
                  <a:txBody>
                    <a:bodyPr/>
                    <a:lstStyle/>
                    <a:p>
                      <a:pPr algn="ctr">
                        <a:spcAft>
                          <a:spcPts val="0"/>
                        </a:spcAft>
                      </a:pPr>
                      <a:r>
                        <a:rPr lang="en-GB" sz="1000">
                          <a:effectLst/>
                        </a:rPr>
                        <a:t>-</a:t>
                      </a:r>
                      <a:endParaRPr lang="tr-TR" sz="1200">
                        <a:effectLst/>
                        <a:latin typeface="Times New Roman"/>
                        <a:ea typeface="Times New Roman"/>
                      </a:endParaRPr>
                    </a:p>
                  </a:txBody>
                  <a:tcPr marL="44450" marR="44450" marT="0" marB="0" anchor="ctr"/>
                </a:tc>
                <a:tc>
                  <a:txBody>
                    <a:bodyPr/>
                    <a:lstStyle/>
                    <a:p>
                      <a:pPr algn="ctr">
                        <a:spcAft>
                          <a:spcPts val="0"/>
                        </a:spcAft>
                      </a:pPr>
                      <a:r>
                        <a:rPr lang="en-GB" sz="1000">
                          <a:effectLst/>
                        </a:rPr>
                        <a:t>-</a:t>
                      </a:r>
                      <a:endParaRPr lang="tr-TR" sz="1200">
                        <a:effectLst/>
                        <a:latin typeface="Times New Roman"/>
                        <a:ea typeface="Times New Roman"/>
                      </a:endParaRPr>
                    </a:p>
                  </a:txBody>
                  <a:tcPr marL="44450" marR="44450" marT="0" marB="0" anchor="ctr"/>
                </a:tc>
                <a:tc>
                  <a:txBody>
                    <a:bodyPr/>
                    <a:lstStyle/>
                    <a:p>
                      <a:pPr algn="ctr">
                        <a:spcAft>
                          <a:spcPts val="0"/>
                        </a:spcAft>
                      </a:pPr>
                      <a:r>
                        <a:rPr lang="en-GB" sz="1000">
                          <a:effectLst/>
                        </a:rPr>
                        <a:t>-</a:t>
                      </a:r>
                      <a:endParaRPr lang="tr-TR" sz="1200">
                        <a:effectLst/>
                        <a:latin typeface="Times New Roman"/>
                        <a:ea typeface="Times New Roman"/>
                      </a:endParaRPr>
                    </a:p>
                  </a:txBody>
                  <a:tcPr marL="44450" marR="44450" marT="0" marB="0" anchor="ctr"/>
                </a:tc>
                <a:tc>
                  <a:txBody>
                    <a:bodyPr/>
                    <a:lstStyle/>
                    <a:p>
                      <a:pPr algn="ctr">
                        <a:spcAft>
                          <a:spcPts val="0"/>
                        </a:spcAft>
                      </a:pPr>
                      <a:r>
                        <a:rPr lang="en-GB" sz="1000">
                          <a:effectLst/>
                        </a:rPr>
                        <a:t>-</a:t>
                      </a:r>
                      <a:endParaRPr lang="tr-TR" sz="1200">
                        <a:effectLst/>
                        <a:latin typeface="Times New Roman"/>
                        <a:ea typeface="Times New Roman"/>
                      </a:endParaRPr>
                    </a:p>
                  </a:txBody>
                  <a:tcPr marL="44450" marR="44450" marT="0" marB="0" anchor="ctr"/>
                </a:tc>
                <a:tc>
                  <a:txBody>
                    <a:bodyPr/>
                    <a:lstStyle/>
                    <a:p>
                      <a:pPr algn="ctr">
                        <a:spcAft>
                          <a:spcPts val="0"/>
                        </a:spcAft>
                      </a:pPr>
                      <a:r>
                        <a:rPr lang="en-GB" sz="1000">
                          <a:effectLst/>
                        </a:rPr>
                        <a:t>-</a:t>
                      </a:r>
                      <a:endParaRPr lang="tr-TR" sz="1200">
                        <a:effectLst/>
                        <a:latin typeface="Times New Roman"/>
                        <a:ea typeface="Times New Roman"/>
                      </a:endParaRPr>
                    </a:p>
                  </a:txBody>
                  <a:tcPr marL="44450" marR="44450" marT="0" marB="0" anchor="ctr"/>
                </a:tc>
                <a:tc>
                  <a:txBody>
                    <a:bodyPr/>
                    <a:lstStyle/>
                    <a:p>
                      <a:pPr algn="r">
                        <a:spcAft>
                          <a:spcPts val="0"/>
                        </a:spcAft>
                      </a:pPr>
                      <a:r>
                        <a:rPr lang="en-GB" sz="1000">
                          <a:effectLst/>
                        </a:rPr>
                        <a:t>13.108</a:t>
                      </a:r>
                      <a:endParaRPr lang="tr-TR" sz="1200">
                        <a:effectLst/>
                        <a:latin typeface="Times New Roman"/>
                        <a:ea typeface="Times New Roman"/>
                      </a:endParaRPr>
                    </a:p>
                  </a:txBody>
                  <a:tcPr marL="44450" marR="44450" marT="0" marB="0" anchor="ctr"/>
                </a:tc>
              </a:tr>
              <a:tr h="430234">
                <a:tc>
                  <a:txBody>
                    <a:bodyPr/>
                    <a:lstStyle/>
                    <a:p>
                      <a:pPr>
                        <a:spcAft>
                          <a:spcPts val="0"/>
                        </a:spcAft>
                      </a:pPr>
                      <a:r>
                        <a:rPr lang="tr-TR" sz="900">
                          <a:effectLst/>
                        </a:rPr>
                        <a:t>Sosyal Tesisler</a:t>
                      </a:r>
                      <a:endParaRPr lang="tr-TR" sz="1200">
                        <a:effectLst/>
                        <a:latin typeface="Times New Roman"/>
                        <a:ea typeface="Times New Roman"/>
                      </a:endParaRPr>
                    </a:p>
                  </a:txBody>
                  <a:tcPr marL="44450" marR="44450" marT="0" marB="0" anchor="ctr"/>
                </a:tc>
                <a:tc>
                  <a:txBody>
                    <a:bodyPr/>
                    <a:lstStyle/>
                    <a:p>
                      <a:pPr algn="r">
                        <a:spcAft>
                          <a:spcPts val="0"/>
                        </a:spcAft>
                      </a:pPr>
                      <a:r>
                        <a:rPr lang="en-GB" sz="1000">
                          <a:effectLst/>
                        </a:rPr>
                        <a:t>6.415</a:t>
                      </a:r>
                      <a:endParaRPr lang="tr-TR" sz="1200">
                        <a:effectLst/>
                        <a:latin typeface="Times New Roman"/>
                        <a:ea typeface="Times New Roman"/>
                      </a:endParaRPr>
                    </a:p>
                  </a:txBody>
                  <a:tcPr marL="44450" marR="44450" marT="0" marB="0" anchor="ctr"/>
                </a:tc>
                <a:tc>
                  <a:txBody>
                    <a:bodyPr/>
                    <a:lstStyle/>
                    <a:p>
                      <a:pPr algn="ctr">
                        <a:spcAft>
                          <a:spcPts val="0"/>
                        </a:spcAft>
                      </a:pPr>
                      <a:r>
                        <a:rPr lang="en-GB" sz="1000">
                          <a:effectLst/>
                        </a:rPr>
                        <a:t>-</a:t>
                      </a:r>
                      <a:endParaRPr lang="tr-TR" sz="1200">
                        <a:effectLst/>
                        <a:latin typeface="Times New Roman"/>
                        <a:ea typeface="Times New Roman"/>
                      </a:endParaRPr>
                    </a:p>
                  </a:txBody>
                  <a:tcPr marL="44450" marR="44450" marT="0" marB="0" anchor="ctr"/>
                </a:tc>
                <a:tc>
                  <a:txBody>
                    <a:bodyPr/>
                    <a:lstStyle/>
                    <a:p>
                      <a:pPr algn="ctr">
                        <a:spcAft>
                          <a:spcPts val="0"/>
                        </a:spcAft>
                      </a:pPr>
                      <a:r>
                        <a:rPr lang="en-GB" sz="1000">
                          <a:effectLst/>
                        </a:rPr>
                        <a:t>-</a:t>
                      </a:r>
                      <a:endParaRPr lang="tr-TR" sz="1200">
                        <a:effectLst/>
                        <a:latin typeface="Times New Roman"/>
                        <a:ea typeface="Times New Roman"/>
                      </a:endParaRPr>
                    </a:p>
                  </a:txBody>
                  <a:tcPr marL="44450" marR="44450" marT="0" marB="0" anchor="ctr"/>
                </a:tc>
                <a:tc>
                  <a:txBody>
                    <a:bodyPr/>
                    <a:lstStyle/>
                    <a:p>
                      <a:pPr algn="ctr">
                        <a:spcAft>
                          <a:spcPts val="0"/>
                        </a:spcAft>
                      </a:pPr>
                      <a:r>
                        <a:rPr lang="en-GB" sz="1000">
                          <a:effectLst/>
                        </a:rPr>
                        <a:t>-</a:t>
                      </a:r>
                      <a:endParaRPr lang="tr-TR" sz="1200">
                        <a:effectLst/>
                        <a:latin typeface="Times New Roman"/>
                        <a:ea typeface="Times New Roman"/>
                      </a:endParaRPr>
                    </a:p>
                  </a:txBody>
                  <a:tcPr marL="44450" marR="44450" marT="0" marB="0" anchor="ctr"/>
                </a:tc>
                <a:tc>
                  <a:txBody>
                    <a:bodyPr/>
                    <a:lstStyle/>
                    <a:p>
                      <a:pPr algn="ctr">
                        <a:spcAft>
                          <a:spcPts val="0"/>
                        </a:spcAft>
                      </a:pPr>
                      <a:r>
                        <a:rPr lang="en-GB" sz="1000">
                          <a:effectLst/>
                        </a:rPr>
                        <a:t>-</a:t>
                      </a:r>
                      <a:endParaRPr lang="tr-TR" sz="1200">
                        <a:effectLst/>
                        <a:latin typeface="Times New Roman"/>
                        <a:ea typeface="Times New Roman"/>
                      </a:endParaRPr>
                    </a:p>
                  </a:txBody>
                  <a:tcPr marL="44450" marR="44450" marT="0" marB="0" anchor="ctr"/>
                </a:tc>
                <a:tc>
                  <a:txBody>
                    <a:bodyPr/>
                    <a:lstStyle/>
                    <a:p>
                      <a:pPr algn="ctr">
                        <a:spcAft>
                          <a:spcPts val="0"/>
                        </a:spcAft>
                      </a:pPr>
                      <a:r>
                        <a:rPr lang="en-GB" sz="1000">
                          <a:effectLst/>
                        </a:rPr>
                        <a:t>-</a:t>
                      </a:r>
                      <a:endParaRPr lang="tr-TR" sz="1200">
                        <a:effectLst/>
                        <a:latin typeface="Times New Roman"/>
                        <a:ea typeface="Times New Roman"/>
                      </a:endParaRPr>
                    </a:p>
                  </a:txBody>
                  <a:tcPr marL="44450" marR="44450" marT="0" marB="0" anchor="ctr"/>
                </a:tc>
                <a:tc>
                  <a:txBody>
                    <a:bodyPr/>
                    <a:lstStyle/>
                    <a:p>
                      <a:pPr algn="ctr">
                        <a:spcAft>
                          <a:spcPts val="0"/>
                        </a:spcAft>
                      </a:pPr>
                      <a:r>
                        <a:rPr lang="en-GB" sz="1000">
                          <a:effectLst/>
                        </a:rPr>
                        <a:t>-</a:t>
                      </a:r>
                      <a:endParaRPr lang="tr-TR" sz="1200">
                        <a:effectLst/>
                        <a:latin typeface="Times New Roman"/>
                        <a:ea typeface="Times New Roman"/>
                      </a:endParaRPr>
                    </a:p>
                  </a:txBody>
                  <a:tcPr marL="44450" marR="44450" marT="0" marB="0" anchor="ctr"/>
                </a:tc>
                <a:tc>
                  <a:txBody>
                    <a:bodyPr/>
                    <a:lstStyle/>
                    <a:p>
                      <a:pPr algn="ctr">
                        <a:spcAft>
                          <a:spcPts val="0"/>
                        </a:spcAft>
                      </a:pPr>
                      <a:r>
                        <a:rPr lang="en-GB" sz="1000">
                          <a:effectLst/>
                        </a:rPr>
                        <a:t>-</a:t>
                      </a:r>
                      <a:endParaRPr lang="tr-TR" sz="1200">
                        <a:effectLst/>
                        <a:latin typeface="Times New Roman"/>
                        <a:ea typeface="Times New Roman"/>
                      </a:endParaRPr>
                    </a:p>
                  </a:txBody>
                  <a:tcPr marL="44450" marR="44450" marT="0" marB="0" anchor="ctr"/>
                </a:tc>
                <a:tc>
                  <a:txBody>
                    <a:bodyPr/>
                    <a:lstStyle/>
                    <a:p>
                      <a:pPr algn="r">
                        <a:spcAft>
                          <a:spcPts val="0"/>
                        </a:spcAft>
                      </a:pPr>
                      <a:r>
                        <a:rPr lang="en-GB" sz="1000">
                          <a:effectLst/>
                        </a:rPr>
                        <a:t>6.415</a:t>
                      </a:r>
                      <a:endParaRPr lang="tr-TR" sz="1200">
                        <a:effectLst/>
                        <a:latin typeface="Times New Roman"/>
                        <a:ea typeface="Times New Roman"/>
                      </a:endParaRPr>
                    </a:p>
                  </a:txBody>
                  <a:tcPr marL="44450" marR="44450" marT="0" marB="0" anchor="ctr"/>
                </a:tc>
              </a:tr>
              <a:tr h="295786">
                <a:tc>
                  <a:txBody>
                    <a:bodyPr/>
                    <a:lstStyle/>
                    <a:p>
                      <a:pPr>
                        <a:spcAft>
                          <a:spcPts val="0"/>
                        </a:spcAft>
                      </a:pPr>
                      <a:r>
                        <a:rPr lang="tr-TR" sz="1100">
                          <a:effectLst/>
                        </a:rPr>
                        <a:t>TOPLAM</a:t>
                      </a:r>
                      <a:endParaRPr lang="tr-TR" sz="1200">
                        <a:effectLst/>
                        <a:latin typeface="Times New Roman"/>
                        <a:ea typeface="Times New Roman"/>
                      </a:endParaRPr>
                    </a:p>
                  </a:txBody>
                  <a:tcPr marL="44450" marR="44450" marT="0" marB="0" anchor="ctr"/>
                </a:tc>
                <a:tc>
                  <a:txBody>
                    <a:bodyPr/>
                    <a:lstStyle/>
                    <a:p>
                      <a:pPr algn="r">
                        <a:spcAft>
                          <a:spcPts val="0"/>
                        </a:spcAft>
                      </a:pPr>
                      <a:r>
                        <a:rPr lang="en-GB" sz="1100">
                          <a:effectLst/>
                        </a:rPr>
                        <a:t>123.721</a:t>
                      </a:r>
                      <a:endParaRPr lang="tr-TR" sz="1200">
                        <a:effectLst/>
                        <a:latin typeface="Times New Roman"/>
                        <a:ea typeface="Times New Roman"/>
                      </a:endParaRPr>
                    </a:p>
                  </a:txBody>
                  <a:tcPr marL="44450" marR="44450" marT="0" marB="0" anchor="ctr"/>
                </a:tc>
                <a:tc>
                  <a:txBody>
                    <a:bodyPr/>
                    <a:lstStyle/>
                    <a:p>
                      <a:pPr algn="r">
                        <a:spcAft>
                          <a:spcPts val="0"/>
                        </a:spcAft>
                      </a:pPr>
                      <a:r>
                        <a:rPr lang="en-GB" sz="1100">
                          <a:effectLst/>
                        </a:rPr>
                        <a:t>80.638</a:t>
                      </a:r>
                      <a:endParaRPr lang="tr-TR" sz="1200">
                        <a:effectLst/>
                        <a:latin typeface="Times New Roman"/>
                        <a:ea typeface="Times New Roman"/>
                      </a:endParaRPr>
                    </a:p>
                  </a:txBody>
                  <a:tcPr marL="44450" marR="44450" marT="0" marB="0" anchor="ctr"/>
                </a:tc>
                <a:tc>
                  <a:txBody>
                    <a:bodyPr/>
                    <a:lstStyle/>
                    <a:p>
                      <a:pPr algn="ctr">
                        <a:spcAft>
                          <a:spcPts val="0"/>
                        </a:spcAft>
                      </a:pPr>
                      <a:r>
                        <a:rPr lang="en-GB" sz="1100">
                          <a:effectLst/>
                        </a:rPr>
                        <a:t>-</a:t>
                      </a:r>
                      <a:endParaRPr lang="tr-TR" sz="1200">
                        <a:effectLst/>
                        <a:latin typeface="Times New Roman"/>
                        <a:ea typeface="Times New Roman"/>
                      </a:endParaRPr>
                    </a:p>
                  </a:txBody>
                  <a:tcPr marL="44450" marR="44450" marT="0" marB="0" anchor="ctr"/>
                </a:tc>
                <a:tc>
                  <a:txBody>
                    <a:bodyPr/>
                    <a:lstStyle/>
                    <a:p>
                      <a:pPr algn="r">
                        <a:spcAft>
                          <a:spcPts val="0"/>
                        </a:spcAft>
                      </a:pPr>
                      <a:r>
                        <a:rPr lang="en-GB" sz="1100">
                          <a:effectLst/>
                        </a:rPr>
                        <a:t>12.876</a:t>
                      </a:r>
                      <a:endParaRPr lang="tr-TR" sz="1200">
                        <a:effectLst/>
                        <a:latin typeface="Times New Roman"/>
                        <a:ea typeface="Times New Roman"/>
                      </a:endParaRPr>
                    </a:p>
                  </a:txBody>
                  <a:tcPr marL="44450" marR="44450" marT="0" marB="0" anchor="ctr"/>
                </a:tc>
                <a:tc>
                  <a:txBody>
                    <a:bodyPr/>
                    <a:lstStyle/>
                    <a:p>
                      <a:pPr algn="r">
                        <a:spcAft>
                          <a:spcPts val="0"/>
                        </a:spcAft>
                      </a:pPr>
                      <a:r>
                        <a:rPr lang="en-GB" sz="1100">
                          <a:effectLst/>
                        </a:rPr>
                        <a:t>48.933</a:t>
                      </a:r>
                      <a:endParaRPr lang="tr-TR" sz="1200">
                        <a:effectLst/>
                        <a:latin typeface="Times New Roman"/>
                        <a:ea typeface="Times New Roman"/>
                      </a:endParaRPr>
                    </a:p>
                  </a:txBody>
                  <a:tcPr marL="44450" marR="44450" marT="0" marB="0" anchor="ctr"/>
                </a:tc>
                <a:tc>
                  <a:txBody>
                    <a:bodyPr/>
                    <a:lstStyle/>
                    <a:p>
                      <a:pPr algn="r">
                        <a:spcAft>
                          <a:spcPts val="0"/>
                        </a:spcAft>
                      </a:pPr>
                      <a:r>
                        <a:rPr lang="en-GB" sz="1100">
                          <a:effectLst/>
                        </a:rPr>
                        <a:t>7.134</a:t>
                      </a:r>
                      <a:endParaRPr lang="tr-TR" sz="1200">
                        <a:effectLst/>
                        <a:latin typeface="Times New Roman"/>
                        <a:ea typeface="Times New Roman"/>
                      </a:endParaRPr>
                    </a:p>
                  </a:txBody>
                  <a:tcPr marL="44450" marR="44450" marT="0" marB="0" anchor="ctr"/>
                </a:tc>
                <a:tc>
                  <a:txBody>
                    <a:bodyPr/>
                    <a:lstStyle/>
                    <a:p>
                      <a:pPr algn="r">
                        <a:spcAft>
                          <a:spcPts val="0"/>
                        </a:spcAft>
                      </a:pPr>
                      <a:r>
                        <a:rPr lang="en-GB" sz="1100">
                          <a:effectLst/>
                        </a:rPr>
                        <a:t>21.278</a:t>
                      </a:r>
                      <a:endParaRPr lang="tr-TR" sz="1200">
                        <a:effectLst/>
                        <a:latin typeface="Times New Roman"/>
                        <a:ea typeface="Times New Roman"/>
                      </a:endParaRPr>
                    </a:p>
                  </a:txBody>
                  <a:tcPr marL="44450" marR="44450" marT="0" marB="0" anchor="ctr"/>
                </a:tc>
                <a:tc>
                  <a:txBody>
                    <a:bodyPr/>
                    <a:lstStyle/>
                    <a:p>
                      <a:pPr algn="r">
                        <a:spcAft>
                          <a:spcPts val="0"/>
                        </a:spcAft>
                      </a:pPr>
                      <a:r>
                        <a:rPr lang="en-GB" sz="1100">
                          <a:effectLst/>
                        </a:rPr>
                        <a:t>9.463</a:t>
                      </a:r>
                      <a:endParaRPr lang="tr-TR" sz="1200">
                        <a:effectLst/>
                        <a:latin typeface="Times New Roman"/>
                        <a:ea typeface="Times New Roman"/>
                      </a:endParaRPr>
                    </a:p>
                  </a:txBody>
                  <a:tcPr marL="44450" marR="44450" marT="0" marB="0" anchor="ctr"/>
                </a:tc>
                <a:tc>
                  <a:txBody>
                    <a:bodyPr/>
                    <a:lstStyle/>
                    <a:p>
                      <a:pPr algn="r">
                        <a:spcAft>
                          <a:spcPts val="0"/>
                        </a:spcAft>
                      </a:pPr>
                      <a:r>
                        <a:rPr lang="en-GB" sz="1100" dirty="0">
                          <a:effectLst/>
                        </a:rPr>
                        <a:t>363.140</a:t>
                      </a:r>
                      <a:endParaRPr lang="tr-TR" sz="1200" dirty="0">
                        <a:effectLst/>
                        <a:latin typeface="Times New Roman"/>
                        <a:ea typeface="Times New Roman"/>
                      </a:endParaRPr>
                    </a:p>
                  </a:txBody>
                  <a:tcPr marL="44450" marR="44450" marT="0" marB="0" anchor="ctr"/>
                </a:tc>
              </a:tr>
            </a:tbl>
          </a:graphicData>
        </a:graphic>
      </p:graphicFrame>
    </p:spTree>
    <p:extLst>
      <p:ext uri="{BB962C8B-B14F-4D97-AF65-F5344CB8AC3E}">
        <p14:creationId xmlns:p14="http://schemas.microsoft.com/office/powerpoint/2010/main" val="42258411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descr="C:\Users\Admin\Desktop\resimrsmrem.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9672" y="1484784"/>
            <a:ext cx="5945878" cy="4389437"/>
          </a:xfrm>
          <a:prstGeom prst="rect">
            <a:avLst/>
          </a:prstGeom>
          <a:noFill/>
          <a:ln>
            <a:noFill/>
          </a:ln>
          <a:effectLst>
            <a:softEdge rad="63500"/>
          </a:effectLst>
        </p:spPr>
      </p:pic>
    </p:spTree>
    <p:extLst>
      <p:ext uri="{BB962C8B-B14F-4D97-AF65-F5344CB8AC3E}">
        <p14:creationId xmlns:p14="http://schemas.microsoft.com/office/powerpoint/2010/main" val="16115430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1800" b="1" i="1" dirty="0"/>
              <a:t>Tarihi ve Modern yapıların </a:t>
            </a:r>
            <a:r>
              <a:rPr lang="tr-TR" sz="1800" b="1" i="1" dirty="0" smtClean="0"/>
              <a:t>bir arada </a:t>
            </a:r>
            <a:r>
              <a:rPr lang="tr-TR" sz="1800" b="1" i="1" dirty="0"/>
              <a:t>bulunduğu </a:t>
            </a:r>
            <a:r>
              <a:rPr lang="tr-TR" sz="1800" b="1" i="1" dirty="0" err="1"/>
              <a:t>Davutpaşa</a:t>
            </a:r>
            <a:r>
              <a:rPr lang="tr-TR" sz="1800" b="1" i="1" dirty="0"/>
              <a:t> Kampüsünden Görünümler</a:t>
            </a:r>
            <a:r>
              <a:rPr lang="tr-TR" dirty="0"/>
              <a:t/>
            </a:r>
            <a:br>
              <a:rPr lang="tr-TR" dirty="0"/>
            </a:br>
            <a:endParaRPr lang="tr-TR" dirty="0"/>
          </a:p>
        </p:txBody>
      </p:sp>
      <p:pic>
        <p:nvPicPr>
          <p:cNvPr id="4" name="İçerik Yer Tutucusu 3" descr="http://www.ypi.yildiz.edu.tr/images/images/galeri/P/IMG_3998.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506014"/>
            <a:ext cx="3096344" cy="2067001"/>
          </a:xfrm>
          <a:prstGeom prst="rect">
            <a:avLst/>
          </a:prstGeom>
          <a:noFill/>
          <a:ln>
            <a:noFill/>
          </a:ln>
          <a:effectLst>
            <a:softEdge rad="63500"/>
          </a:effectLst>
        </p:spPr>
      </p:pic>
      <p:pic>
        <p:nvPicPr>
          <p:cNvPr id="5" name="Resim 4" descr="C:\Users\Admin\Desktop\FAALİYET RAPORLARI\RESİMLER\YTU RESİM ARŞİVİ\okul genel\Yeni klasör\2009-06-26 (2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556792"/>
            <a:ext cx="2952328" cy="2016224"/>
          </a:xfrm>
          <a:prstGeom prst="rect">
            <a:avLst/>
          </a:prstGeom>
          <a:noFill/>
          <a:ln>
            <a:noFill/>
          </a:ln>
          <a:effectLst>
            <a:softEdge rad="63500"/>
          </a:effectLst>
        </p:spPr>
      </p:pic>
      <p:pic>
        <p:nvPicPr>
          <p:cNvPr id="6" name="Resim 5" descr="C:\Users\Admin\Desktop\2015 YILI FAALİYET RAPORU\tarihi.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9812" y="3573016"/>
            <a:ext cx="3528392" cy="2480320"/>
          </a:xfrm>
          <a:prstGeom prst="rect">
            <a:avLst/>
          </a:prstGeom>
          <a:noFill/>
          <a:ln>
            <a:noFill/>
          </a:ln>
          <a:effectLst>
            <a:softEdge rad="127000"/>
          </a:effectLst>
        </p:spPr>
      </p:pic>
    </p:spTree>
    <p:extLst>
      <p:ext uri="{BB962C8B-B14F-4D97-AF65-F5344CB8AC3E}">
        <p14:creationId xmlns:p14="http://schemas.microsoft.com/office/powerpoint/2010/main" val="25256429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i="1" dirty="0"/>
              <a:t>Rektörlük Binası </a:t>
            </a:r>
            <a:endParaRPr lang="tr-TR" dirty="0"/>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539552" y="1990365"/>
            <a:ext cx="3291068" cy="438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sim 3" descr="C:\Users\Admin\Desktop\FAALİYET RAPORLARI\RESİMLER\YTU RESİM ARŞİVİ\2013 ytü tanıtım katoloğu için kullanılan  güncel fotoğraflar\2009-05-28 (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2348880"/>
            <a:ext cx="4642733" cy="3672408"/>
          </a:xfrm>
          <a:prstGeom prst="rect">
            <a:avLst/>
          </a:prstGeom>
          <a:noFill/>
          <a:ln>
            <a:noFill/>
          </a:ln>
          <a:effectLst>
            <a:softEdge rad="63500"/>
          </a:effectLst>
        </p:spPr>
      </p:pic>
    </p:spTree>
    <p:extLst>
      <p:ext uri="{BB962C8B-B14F-4D97-AF65-F5344CB8AC3E}">
        <p14:creationId xmlns:p14="http://schemas.microsoft.com/office/powerpoint/2010/main" val="14479934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descr="C:\Users\Admin\Desktop\2015 YILI FAALİYET RAPORU\YTÜ İdari Örgüt Yapısı.jpg"/>
          <p:cNvPicPr>
            <a:picLocks noGrp="1"/>
          </p:cNvPicPr>
          <p:nvPr>
            <p:ph idx="1"/>
          </p:nvPr>
        </p:nvPicPr>
        <p:blipFill rotWithShape="1">
          <a:blip r:embed="rId2" cstate="print">
            <a:extLst>
              <a:ext uri="{28A0092B-C50C-407E-A947-70E740481C1C}">
                <a14:useLocalDpi xmlns:a14="http://schemas.microsoft.com/office/drawing/2010/main" val="0"/>
              </a:ext>
            </a:extLst>
          </a:blip>
          <a:srcRect t="11434" r="-102"/>
          <a:stretch/>
        </p:blipFill>
        <p:spPr bwMode="auto">
          <a:xfrm rot="16200000">
            <a:off x="2051722" y="44623"/>
            <a:ext cx="5184575" cy="7776864"/>
          </a:xfrm>
          <a:prstGeom prst="rect">
            <a:avLst/>
          </a:prstGeom>
          <a:noFill/>
          <a:ln>
            <a:noFill/>
          </a:ln>
          <a:scene3d>
            <a:camera prst="orthographicFront">
              <a:rot lat="0" lon="0" rev="16200000"/>
            </a:camera>
            <a:lightRig rig="threePt" dir="t"/>
          </a:scene3d>
          <a:extLst>
            <a:ext uri="{53640926-AAD7-44D8-BBD7-CCE9431645EC}">
              <a14:shadowObscured xmlns:a14="http://schemas.microsoft.com/office/drawing/2010/main"/>
            </a:ext>
          </a:extLst>
        </p:spPr>
      </p:pic>
    </p:spTree>
    <p:extLst>
      <p:ext uri="{BB962C8B-B14F-4D97-AF65-F5344CB8AC3E}">
        <p14:creationId xmlns:p14="http://schemas.microsoft.com/office/powerpoint/2010/main" val="4241549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descr="F:\2015 YILI FAALİYET RAPORU\YTU Örgüt Yapısı\YTÜ Akademik Örgüt Yapısı.jpg"/>
          <p:cNvPicPr>
            <a:picLocks noGrp="1"/>
          </p:cNvPicPr>
          <p:nvPr>
            <p:ph idx="1"/>
          </p:nvPr>
        </p:nvPicPr>
        <p:blipFill rotWithShape="1">
          <a:blip r:embed="rId2" cstate="print">
            <a:extLst>
              <a:ext uri="{28A0092B-C50C-407E-A947-70E740481C1C}">
                <a14:useLocalDpi xmlns:a14="http://schemas.microsoft.com/office/drawing/2010/main" val="0"/>
              </a:ext>
            </a:extLst>
          </a:blip>
          <a:srcRect l="4084" t="6235" b="18785"/>
          <a:stretch/>
        </p:blipFill>
        <p:spPr bwMode="auto">
          <a:xfrm rot="16200000">
            <a:off x="1799692" y="80625"/>
            <a:ext cx="5760642" cy="6696745"/>
          </a:xfrm>
          <a:prstGeom prst="rect">
            <a:avLst/>
          </a:prstGeom>
          <a:noFill/>
          <a:ln>
            <a:noFill/>
          </a:ln>
          <a:scene3d>
            <a:camera prst="orthographicFront">
              <a:rot lat="0" lon="0" rev="16200000"/>
            </a:camera>
            <a:lightRig rig="threePt" dir="t"/>
          </a:scene3d>
          <a:extLst>
            <a:ext uri="{53640926-AAD7-44D8-BBD7-CCE9431645EC}">
              <a14:shadowObscured xmlns:a14="http://schemas.microsoft.com/office/drawing/2010/main"/>
            </a:ext>
          </a:extLst>
        </p:spPr>
      </p:pic>
    </p:spTree>
    <p:extLst>
      <p:ext uri="{BB962C8B-B14F-4D97-AF65-F5344CB8AC3E}">
        <p14:creationId xmlns:p14="http://schemas.microsoft.com/office/powerpoint/2010/main" val="41503490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b="1" dirty="0" smtClean="0"/>
              <a:t>        YTU </a:t>
            </a:r>
            <a:r>
              <a:rPr lang="tr-TR" b="1" dirty="0"/>
              <a:t>Akademik / İdari Personel </a:t>
            </a:r>
            <a:r>
              <a:rPr lang="tr-TR" b="1" dirty="0" smtClean="0"/>
              <a:t>Tablosu</a:t>
            </a:r>
          </a:p>
          <a:p>
            <a:endParaRPr lang="tr-TR" dirty="0"/>
          </a:p>
          <a:p>
            <a:endParaRPr lang="tr-TR" dirty="0"/>
          </a:p>
        </p:txBody>
      </p:sp>
      <p:graphicFrame>
        <p:nvGraphicFramePr>
          <p:cNvPr id="4" name="Tablo 3"/>
          <p:cNvGraphicFramePr>
            <a:graphicFrameLocks noGrp="1"/>
          </p:cNvGraphicFramePr>
          <p:nvPr>
            <p:extLst>
              <p:ext uri="{D42A27DB-BD31-4B8C-83A1-F6EECF244321}">
                <p14:modId xmlns:p14="http://schemas.microsoft.com/office/powerpoint/2010/main" val="1722941465"/>
              </p:ext>
            </p:extLst>
          </p:nvPr>
        </p:nvGraphicFramePr>
        <p:xfrm>
          <a:off x="1115616" y="2852936"/>
          <a:ext cx="6566866" cy="1932369"/>
        </p:xfrm>
        <a:graphic>
          <a:graphicData uri="http://schemas.openxmlformats.org/drawingml/2006/table">
            <a:tbl>
              <a:tblPr firstRow="1" firstCol="1" bandRow="1">
                <a:tableStyleId>{5C22544A-7EE6-4342-B048-85BDC9FD1C3A}</a:tableStyleId>
              </a:tblPr>
              <a:tblGrid>
                <a:gridCol w="1054238"/>
                <a:gridCol w="1044635"/>
                <a:gridCol w="801138"/>
                <a:gridCol w="948608"/>
                <a:gridCol w="988391"/>
                <a:gridCol w="855325"/>
                <a:gridCol w="874531"/>
              </a:tblGrid>
              <a:tr h="403916">
                <a:tc gridSpan="3">
                  <a:txBody>
                    <a:bodyPr/>
                    <a:lstStyle/>
                    <a:p>
                      <a:pPr algn="ctr">
                        <a:spcAft>
                          <a:spcPts val="0"/>
                        </a:spcAft>
                      </a:pPr>
                      <a:r>
                        <a:rPr lang="tr-TR" sz="1100">
                          <a:effectLst/>
                        </a:rPr>
                        <a:t>KADROLU</a:t>
                      </a:r>
                      <a:endParaRPr lang="tr-TR" sz="1200">
                        <a:effectLst/>
                        <a:latin typeface="Times New Roman"/>
                        <a:ea typeface="Times New Roman"/>
                      </a:endParaRPr>
                    </a:p>
                  </a:txBody>
                  <a:tcPr marL="44450" marR="44450" marT="0" marB="0" anchor="ctr"/>
                </a:tc>
                <a:tc hMerge="1">
                  <a:txBody>
                    <a:bodyPr/>
                    <a:lstStyle/>
                    <a:p>
                      <a:endParaRPr lang="tr-TR"/>
                    </a:p>
                  </a:txBody>
                  <a:tcPr/>
                </a:tc>
                <a:tc hMerge="1">
                  <a:txBody>
                    <a:bodyPr/>
                    <a:lstStyle/>
                    <a:p>
                      <a:endParaRPr lang="tr-TR"/>
                    </a:p>
                  </a:txBody>
                  <a:tcPr/>
                </a:tc>
                <a:tc gridSpan="3">
                  <a:txBody>
                    <a:bodyPr/>
                    <a:lstStyle/>
                    <a:p>
                      <a:pPr algn="ctr">
                        <a:spcAft>
                          <a:spcPts val="0"/>
                        </a:spcAft>
                      </a:pPr>
                      <a:r>
                        <a:rPr lang="tr-TR" sz="1100">
                          <a:effectLst/>
                        </a:rPr>
                        <a:t>SÖZLEŞMELİ PERS.</a:t>
                      </a:r>
                      <a:endParaRPr lang="tr-TR" sz="1200">
                        <a:effectLst/>
                        <a:latin typeface="Times New Roman"/>
                        <a:ea typeface="Times New Roman"/>
                      </a:endParaRPr>
                    </a:p>
                  </a:txBody>
                  <a:tcPr marL="44450" marR="44450" marT="0" marB="0" anchor="ctr"/>
                </a:tc>
                <a:tc hMerge="1">
                  <a:txBody>
                    <a:bodyPr/>
                    <a:lstStyle/>
                    <a:p>
                      <a:endParaRPr lang="tr-TR"/>
                    </a:p>
                  </a:txBody>
                  <a:tcPr/>
                </a:tc>
                <a:tc hMerge="1">
                  <a:txBody>
                    <a:bodyPr/>
                    <a:lstStyle/>
                    <a:p>
                      <a:endParaRPr lang="tr-TR"/>
                    </a:p>
                  </a:txBody>
                  <a:tcPr/>
                </a:tc>
                <a:tc rowSpan="2">
                  <a:txBody>
                    <a:bodyPr/>
                    <a:lstStyle/>
                    <a:p>
                      <a:pPr algn="ctr">
                        <a:spcAft>
                          <a:spcPts val="0"/>
                        </a:spcAft>
                      </a:pPr>
                      <a:r>
                        <a:rPr lang="tr-TR" sz="1100">
                          <a:effectLst/>
                        </a:rPr>
                        <a:t>TOPLAM</a:t>
                      </a:r>
                      <a:endParaRPr lang="tr-TR" sz="1200">
                        <a:effectLst/>
                        <a:latin typeface="Times New Roman"/>
                        <a:ea typeface="Times New Roman"/>
                      </a:endParaRPr>
                    </a:p>
                  </a:txBody>
                  <a:tcPr marL="44450" marR="44450" marT="0" marB="0" anchor="ctr"/>
                </a:tc>
              </a:tr>
              <a:tr h="991429">
                <a:tc>
                  <a:txBody>
                    <a:bodyPr/>
                    <a:lstStyle/>
                    <a:p>
                      <a:pPr algn="ctr">
                        <a:spcAft>
                          <a:spcPts val="0"/>
                        </a:spcAft>
                      </a:pPr>
                      <a:r>
                        <a:rPr lang="tr-TR" sz="900">
                          <a:effectLst/>
                        </a:rPr>
                        <a:t>AKADEMİK PERS.</a:t>
                      </a:r>
                      <a:endParaRPr lang="tr-TR" sz="1200">
                        <a:effectLst/>
                        <a:latin typeface="Times New Roman"/>
                        <a:ea typeface="Times New Roman"/>
                      </a:endParaRPr>
                    </a:p>
                  </a:txBody>
                  <a:tcPr marL="44450" marR="44450" marT="0" marB="0" anchor="ctr"/>
                </a:tc>
                <a:tc>
                  <a:txBody>
                    <a:bodyPr/>
                    <a:lstStyle/>
                    <a:p>
                      <a:pPr algn="ctr">
                        <a:spcAft>
                          <a:spcPts val="0"/>
                        </a:spcAft>
                      </a:pPr>
                      <a:r>
                        <a:rPr lang="tr-TR" sz="900">
                          <a:effectLst/>
                        </a:rPr>
                        <a:t>İDARİ PERSONEL</a:t>
                      </a:r>
                      <a:endParaRPr lang="tr-TR" sz="1200">
                        <a:effectLst/>
                        <a:latin typeface="Times New Roman"/>
                        <a:ea typeface="Times New Roman"/>
                      </a:endParaRPr>
                    </a:p>
                  </a:txBody>
                  <a:tcPr marL="44450" marR="44450" marT="0" marB="0" anchor="ctr"/>
                </a:tc>
                <a:tc>
                  <a:txBody>
                    <a:bodyPr/>
                    <a:lstStyle/>
                    <a:p>
                      <a:pPr algn="ctr">
                        <a:spcAft>
                          <a:spcPts val="0"/>
                        </a:spcAft>
                      </a:pPr>
                      <a:r>
                        <a:rPr lang="tr-TR" sz="900">
                          <a:effectLst/>
                        </a:rPr>
                        <a:t>SÜREKLİ İŞÇİ</a:t>
                      </a:r>
                      <a:endParaRPr lang="tr-TR" sz="1200">
                        <a:effectLst/>
                        <a:latin typeface="Times New Roman"/>
                        <a:ea typeface="Times New Roman"/>
                      </a:endParaRPr>
                    </a:p>
                  </a:txBody>
                  <a:tcPr marL="44450" marR="44450" marT="0" marB="0" anchor="ctr"/>
                </a:tc>
                <a:tc>
                  <a:txBody>
                    <a:bodyPr/>
                    <a:lstStyle/>
                    <a:p>
                      <a:pPr algn="ctr">
                        <a:spcAft>
                          <a:spcPts val="0"/>
                        </a:spcAft>
                      </a:pPr>
                      <a:r>
                        <a:rPr lang="tr-TR" sz="900">
                          <a:effectLst/>
                        </a:rPr>
                        <a:t>YAB. UYR. SÖZ. </a:t>
                      </a:r>
                      <a:endParaRPr lang="tr-TR" sz="1200">
                        <a:effectLst/>
                      </a:endParaRPr>
                    </a:p>
                    <a:p>
                      <a:pPr algn="ctr">
                        <a:spcAft>
                          <a:spcPts val="0"/>
                        </a:spcAft>
                      </a:pPr>
                      <a:r>
                        <a:rPr lang="tr-TR" sz="900">
                          <a:effectLst/>
                        </a:rPr>
                        <a:t>ÖĞR. EL.</a:t>
                      </a:r>
                      <a:endParaRPr lang="tr-TR" sz="1200">
                        <a:effectLst/>
                        <a:latin typeface="Times New Roman"/>
                        <a:ea typeface="Times New Roman"/>
                      </a:endParaRPr>
                    </a:p>
                  </a:txBody>
                  <a:tcPr marL="44450" marR="44450" marT="0" marB="0" anchor="ctr"/>
                </a:tc>
                <a:tc>
                  <a:txBody>
                    <a:bodyPr/>
                    <a:lstStyle/>
                    <a:p>
                      <a:pPr algn="ctr">
                        <a:spcAft>
                          <a:spcPts val="0"/>
                        </a:spcAft>
                      </a:pPr>
                      <a:r>
                        <a:rPr lang="tr-TR" sz="900">
                          <a:effectLst/>
                        </a:rPr>
                        <a:t>SÖZLEŞMELİ PERSONEL</a:t>
                      </a:r>
                      <a:endParaRPr lang="tr-TR" sz="1200">
                        <a:effectLst/>
                        <a:latin typeface="Times New Roman"/>
                        <a:ea typeface="Times New Roman"/>
                      </a:endParaRPr>
                    </a:p>
                  </a:txBody>
                  <a:tcPr marL="44450" marR="44450" marT="0" marB="0" anchor="ctr"/>
                </a:tc>
                <a:tc>
                  <a:txBody>
                    <a:bodyPr/>
                    <a:lstStyle/>
                    <a:p>
                      <a:pPr algn="ctr">
                        <a:spcAft>
                          <a:spcPts val="0"/>
                        </a:spcAft>
                      </a:pPr>
                      <a:r>
                        <a:rPr lang="tr-TR" sz="900">
                          <a:effectLst/>
                        </a:rPr>
                        <a:t>GEÇİCİ PERSONEL</a:t>
                      </a:r>
                      <a:endParaRPr lang="tr-TR" sz="1200">
                        <a:effectLst/>
                        <a:latin typeface="Times New Roman"/>
                        <a:ea typeface="Times New Roman"/>
                      </a:endParaRPr>
                    </a:p>
                  </a:txBody>
                  <a:tcPr marL="44450" marR="44450" marT="0" marB="0" anchor="ctr"/>
                </a:tc>
                <a:tc vMerge="1">
                  <a:txBody>
                    <a:bodyPr/>
                    <a:lstStyle/>
                    <a:p>
                      <a:endParaRPr lang="tr-TR"/>
                    </a:p>
                  </a:txBody>
                  <a:tcPr/>
                </a:tc>
              </a:tr>
              <a:tr h="537024">
                <a:tc>
                  <a:txBody>
                    <a:bodyPr/>
                    <a:lstStyle/>
                    <a:p>
                      <a:pPr algn="ctr">
                        <a:spcAft>
                          <a:spcPts val="0"/>
                        </a:spcAft>
                      </a:pPr>
                      <a:r>
                        <a:rPr lang="en-GB" sz="1100">
                          <a:effectLst/>
                        </a:rPr>
                        <a:t>1736</a:t>
                      </a:r>
                      <a:endParaRPr lang="tr-TR" sz="1200">
                        <a:effectLst/>
                        <a:latin typeface="Times New Roman"/>
                        <a:ea typeface="Times New Roman"/>
                      </a:endParaRPr>
                    </a:p>
                  </a:txBody>
                  <a:tcPr marL="44450" marR="44450" marT="0" marB="0" anchor="ctr"/>
                </a:tc>
                <a:tc>
                  <a:txBody>
                    <a:bodyPr/>
                    <a:lstStyle/>
                    <a:p>
                      <a:pPr algn="ctr">
                        <a:spcAft>
                          <a:spcPts val="0"/>
                        </a:spcAft>
                      </a:pPr>
                      <a:r>
                        <a:rPr lang="en-GB" sz="1100">
                          <a:effectLst/>
                        </a:rPr>
                        <a:t>806</a:t>
                      </a:r>
                      <a:endParaRPr lang="tr-TR" sz="1200">
                        <a:effectLst/>
                        <a:latin typeface="Times New Roman"/>
                        <a:ea typeface="Times New Roman"/>
                      </a:endParaRPr>
                    </a:p>
                  </a:txBody>
                  <a:tcPr marL="44450" marR="44450" marT="0" marB="0" anchor="ctr"/>
                </a:tc>
                <a:tc>
                  <a:txBody>
                    <a:bodyPr/>
                    <a:lstStyle/>
                    <a:p>
                      <a:pPr algn="ctr">
                        <a:spcAft>
                          <a:spcPts val="0"/>
                        </a:spcAft>
                      </a:pPr>
                      <a:r>
                        <a:rPr lang="en-GB" sz="1100">
                          <a:effectLst/>
                        </a:rPr>
                        <a:t>9</a:t>
                      </a:r>
                      <a:endParaRPr lang="tr-TR" sz="1200">
                        <a:effectLst/>
                        <a:latin typeface="Times New Roman"/>
                        <a:ea typeface="Times New Roman"/>
                      </a:endParaRPr>
                    </a:p>
                  </a:txBody>
                  <a:tcPr marL="44450" marR="44450" marT="0" marB="0" anchor="ctr"/>
                </a:tc>
                <a:tc>
                  <a:txBody>
                    <a:bodyPr/>
                    <a:lstStyle/>
                    <a:p>
                      <a:pPr algn="ctr">
                        <a:spcAft>
                          <a:spcPts val="0"/>
                        </a:spcAft>
                      </a:pPr>
                      <a:r>
                        <a:rPr lang="en-GB" sz="1100">
                          <a:effectLst/>
                        </a:rPr>
                        <a:t>14</a:t>
                      </a:r>
                      <a:endParaRPr lang="tr-TR" sz="1200">
                        <a:effectLst/>
                        <a:latin typeface="Times New Roman"/>
                        <a:ea typeface="Times New Roman"/>
                      </a:endParaRPr>
                    </a:p>
                  </a:txBody>
                  <a:tcPr marL="44450" marR="44450" marT="0" marB="0" anchor="ctr"/>
                </a:tc>
                <a:tc>
                  <a:txBody>
                    <a:bodyPr/>
                    <a:lstStyle/>
                    <a:p>
                      <a:pPr algn="ctr">
                        <a:spcAft>
                          <a:spcPts val="0"/>
                        </a:spcAft>
                      </a:pPr>
                      <a:r>
                        <a:rPr lang="en-GB" sz="1100">
                          <a:effectLst/>
                        </a:rPr>
                        <a:t>1</a:t>
                      </a:r>
                      <a:endParaRPr lang="tr-TR" sz="1200">
                        <a:effectLst/>
                        <a:latin typeface="Times New Roman"/>
                        <a:ea typeface="Times New Roman"/>
                      </a:endParaRPr>
                    </a:p>
                  </a:txBody>
                  <a:tcPr marL="44450" marR="44450" marT="0" marB="0" anchor="ctr"/>
                </a:tc>
                <a:tc>
                  <a:txBody>
                    <a:bodyPr/>
                    <a:lstStyle/>
                    <a:p>
                      <a:pPr algn="ctr">
                        <a:spcAft>
                          <a:spcPts val="0"/>
                        </a:spcAft>
                      </a:pPr>
                      <a:r>
                        <a:rPr lang="en-GB" sz="1100">
                          <a:effectLst/>
                        </a:rPr>
                        <a:t>9</a:t>
                      </a:r>
                      <a:endParaRPr lang="tr-TR" sz="1200">
                        <a:effectLst/>
                        <a:latin typeface="Times New Roman"/>
                        <a:ea typeface="Times New Roman"/>
                      </a:endParaRPr>
                    </a:p>
                  </a:txBody>
                  <a:tcPr marL="44450" marR="44450" marT="0" marB="0" anchor="ctr"/>
                </a:tc>
                <a:tc>
                  <a:txBody>
                    <a:bodyPr/>
                    <a:lstStyle/>
                    <a:p>
                      <a:pPr algn="ctr">
                        <a:spcAft>
                          <a:spcPts val="0"/>
                        </a:spcAft>
                      </a:pPr>
                      <a:r>
                        <a:rPr lang="en-GB" sz="1100" dirty="0">
                          <a:effectLst/>
                        </a:rPr>
                        <a:t>2575</a:t>
                      </a:r>
                      <a:endParaRPr lang="tr-TR" sz="1200" dirty="0">
                        <a:effectLst/>
                        <a:latin typeface="Times New Roman"/>
                        <a:ea typeface="Times New Roman"/>
                      </a:endParaRPr>
                    </a:p>
                  </a:txBody>
                  <a:tcPr marL="44450" marR="44450" marT="0" marB="0" anchor="ctr"/>
                </a:tc>
              </a:tr>
            </a:tbl>
          </a:graphicData>
        </a:graphic>
      </p:graphicFrame>
    </p:spTree>
    <p:extLst>
      <p:ext uri="{BB962C8B-B14F-4D97-AF65-F5344CB8AC3E}">
        <p14:creationId xmlns:p14="http://schemas.microsoft.com/office/powerpoint/2010/main" val="67821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descr="E:\genel tadilatlı fotolar\YILDIZ tüm bina fotoğrafları\IMG_6547.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1340768"/>
            <a:ext cx="4104456" cy="3816423"/>
          </a:xfrm>
          <a:prstGeom prst="rect">
            <a:avLst/>
          </a:prstGeom>
          <a:noFill/>
          <a:ln>
            <a:noFill/>
          </a:ln>
          <a:effectLst>
            <a:softEdge rad="63500"/>
          </a:effectLst>
        </p:spPr>
      </p:pic>
      <p:sp>
        <p:nvSpPr>
          <p:cNvPr id="5" name="Dikdörtgen 4"/>
          <p:cNvSpPr/>
          <p:nvPr/>
        </p:nvSpPr>
        <p:spPr>
          <a:xfrm>
            <a:off x="1115616" y="5229200"/>
            <a:ext cx="6912768" cy="369332"/>
          </a:xfrm>
          <a:prstGeom prst="rect">
            <a:avLst/>
          </a:prstGeom>
        </p:spPr>
        <p:txBody>
          <a:bodyPr wrap="square">
            <a:spAutoFit/>
          </a:bodyPr>
          <a:lstStyle/>
          <a:p>
            <a:r>
              <a:rPr lang="tr-TR" b="1" i="1" dirty="0" smtClean="0"/>
              <a:t>                      YTU </a:t>
            </a:r>
            <a:r>
              <a:rPr lang="tr-TR" b="1" i="1" dirty="0"/>
              <a:t>Sürekli Eğitim Merkezi (YILDIZ-SEM)</a:t>
            </a:r>
            <a:endParaRPr lang="tr-TR" dirty="0"/>
          </a:p>
        </p:txBody>
      </p:sp>
    </p:spTree>
    <p:extLst>
      <p:ext uri="{BB962C8B-B14F-4D97-AF65-F5344CB8AC3E}">
        <p14:creationId xmlns:p14="http://schemas.microsoft.com/office/powerpoint/2010/main" val="25615817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55776" y="1052736"/>
            <a:ext cx="4042792" cy="506320"/>
          </a:xfrm>
        </p:spPr>
        <p:txBody>
          <a:bodyPr>
            <a:normAutofit/>
          </a:bodyPr>
          <a:lstStyle/>
          <a:p>
            <a:r>
              <a:rPr lang="tr-TR" sz="2000" b="1" i="1" dirty="0"/>
              <a:t>Üniversitemizden Bir Kış Görüntüsü</a:t>
            </a:r>
            <a:endParaRPr lang="tr-TR" sz="2000" dirty="0"/>
          </a:p>
        </p:txBody>
      </p:sp>
      <p:pic>
        <p:nvPicPr>
          <p:cNvPr id="4" name="İçerik Yer Tutucusu 3" descr="E:\kış 2016\_MG_0977.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1916832"/>
            <a:ext cx="5817198" cy="4104456"/>
          </a:xfrm>
          <a:prstGeom prst="rect">
            <a:avLst/>
          </a:prstGeom>
          <a:ln>
            <a:noFill/>
          </a:ln>
          <a:effectLst>
            <a:softEdge rad="112500"/>
          </a:effectLst>
        </p:spPr>
      </p:pic>
    </p:spTree>
    <p:extLst>
      <p:ext uri="{BB962C8B-B14F-4D97-AF65-F5344CB8AC3E}">
        <p14:creationId xmlns:p14="http://schemas.microsoft.com/office/powerpoint/2010/main" val="40237169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p:cNvPicPr>
            <a:picLocks noGrp="1"/>
          </p:cNvPicPr>
          <p:nvPr>
            <p:ph idx="1"/>
          </p:nvPr>
        </p:nvPicPr>
        <p:blipFill rotWithShape="1">
          <a:blip r:embed="rId2"/>
          <a:srcRect l="30589" t="33804" r="31217" b="23869"/>
          <a:stretch/>
        </p:blipFill>
        <p:spPr bwMode="auto">
          <a:xfrm>
            <a:off x="971600" y="836712"/>
            <a:ext cx="7380892" cy="5254234"/>
          </a:xfrm>
          <a:prstGeom prst="rect">
            <a:avLst/>
          </a:prstGeom>
          <a:ln>
            <a:noFill/>
          </a:ln>
          <a:effectLst>
            <a:softEdge rad="63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7574023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p:cNvPicPr>
          <p:nvPr>
            <p:ph idx="1"/>
          </p:nvPr>
        </p:nvPicPr>
        <p:blipFill rotWithShape="1">
          <a:blip r:embed="rId2"/>
          <a:srcRect l="16285" t="33350" r="44957" b="24490"/>
          <a:stretch/>
        </p:blipFill>
        <p:spPr bwMode="auto">
          <a:xfrm>
            <a:off x="1043608" y="1340768"/>
            <a:ext cx="7088063" cy="4336999"/>
          </a:xfrm>
          <a:prstGeom prst="rect">
            <a:avLst/>
          </a:prstGeom>
          <a:ln>
            <a:noFill/>
          </a:ln>
          <a:effectLst>
            <a:softEdge rad="63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1403384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2276872"/>
            <a:ext cx="8229600" cy="2751584"/>
          </a:xfrm>
        </p:spPr>
        <p:txBody>
          <a:bodyPr>
            <a:normAutofit lnSpcReduction="10000"/>
          </a:bodyPr>
          <a:lstStyle/>
          <a:p>
            <a:pPr marL="0" indent="0" algn="ctr">
              <a:buNone/>
            </a:pPr>
            <a:r>
              <a:rPr lang="tr-TR" sz="4800" b="1" i="1" dirty="0" smtClean="0">
                <a:solidFill>
                  <a:srgbClr val="FF0000"/>
                </a:solidFill>
              </a:rPr>
              <a:t>TEŞEKKÜRLER</a:t>
            </a:r>
          </a:p>
          <a:p>
            <a:pPr marL="0" indent="0" algn="ctr">
              <a:buNone/>
            </a:pPr>
            <a:endParaRPr lang="tr-TR" sz="4800" b="1" i="1" dirty="0" smtClean="0">
              <a:solidFill>
                <a:srgbClr val="FF0000"/>
              </a:solidFill>
            </a:endParaRPr>
          </a:p>
          <a:p>
            <a:pPr marL="0" indent="0" algn="ctr">
              <a:buNone/>
            </a:pPr>
            <a:r>
              <a:rPr lang="tr-TR" sz="3200" b="1" i="1" dirty="0" smtClean="0">
                <a:solidFill>
                  <a:srgbClr val="002060"/>
                </a:solidFill>
              </a:rPr>
              <a:t>Ahmet Y. KARAHAN</a:t>
            </a:r>
          </a:p>
          <a:p>
            <a:pPr marL="0" indent="0" algn="ctr">
              <a:buNone/>
            </a:pPr>
            <a:r>
              <a:rPr lang="tr-TR" sz="3200" b="1" i="1" dirty="0" smtClean="0">
                <a:solidFill>
                  <a:srgbClr val="002060"/>
                </a:solidFill>
              </a:rPr>
              <a:t>Genel Sekreter Yrd.</a:t>
            </a:r>
            <a:endParaRPr lang="tr-TR" sz="3200" b="1" i="1" dirty="0">
              <a:solidFill>
                <a:srgbClr val="002060"/>
              </a:solidFill>
            </a:endParaRPr>
          </a:p>
        </p:txBody>
      </p:sp>
    </p:spTree>
    <p:extLst>
      <p:ext uri="{BB962C8B-B14F-4D97-AF65-F5344CB8AC3E}">
        <p14:creationId xmlns:p14="http://schemas.microsoft.com/office/powerpoint/2010/main" val="37336289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1556792"/>
            <a:ext cx="8229600" cy="4389120"/>
          </a:xfrm>
        </p:spPr>
        <p:txBody>
          <a:bodyPr>
            <a:normAutofit fontScale="62500" lnSpcReduction="20000"/>
          </a:bodyPr>
          <a:lstStyle/>
          <a:p>
            <a:r>
              <a:rPr lang="tr-TR" b="1" dirty="0"/>
              <a:t>MİSYON VE VİZYON </a:t>
            </a:r>
            <a:endParaRPr lang="tr-TR" dirty="0"/>
          </a:p>
          <a:p>
            <a:r>
              <a:rPr lang="tr-TR" b="1" dirty="0"/>
              <a:t>Misyon: Topluma duyarlı bilgi, insan ve uygulama geliştirmek </a:t>
            </a:r>
            <a:endParaRPr lang="tr-TR" dirty="0"/>
          </a:p>
          <a:p>
            <a:r>
              <a:rPr lang="tr-TR" dirty="0" smtClean="0"/>
              <a:t> </a:t>
            </a:r>
            <a:r>
              <a:rPr lang="tr-TR" b="1" dirty="0"/>
              <a:t>Topluma duyarlı: </a:t>
            </a:r>
            <a:r>
              <a:rPr lang="tr-TR" dirty="0"/>
              <a:t>toplum refahını ön planda tutan, hayatı kolaylaştıran, etik, insan öğesini ön plana çıkaran, ülke gelişimine katkıda bulunan, çevreye duyarlı, kültürel değerlere önem veren, işbirlikleri kuran, topluma yüksek kalitede değer kazandıran, </a:t>
            </a:r>
          </a:p>
          <a:p>
            <a:r>
              <a:rPr lang="tr-TR" dirty="0" smtClean="0"/>
              <a:t> </a:t>
            </a:r>
            <a:r>
              <a:rPr lang="tr-TR" b="1" dirty="0"/>
              <a:t>Bilgi: </a:t>
            </a:r>
            <a:r>
              <a:rPr lang="tr-TR" dirty="0"/>
              <a:t>Araştırma faaliyetlerinde öncülük eden, teknoloji geliştiren, çağdaş bilgiyi teknolojik yöntemlerle üreterek geliştiren, </a:t>
            </a:r>
          </a:p>
          <a:p>
            <a:r>
              <a:rPr lang="tr-TR" dirty="0" smtClean="0"/>
              <a:t> </a:t>
            </a:r>
            <a:r>
              <a:rPr lang="tr-TR" b="1" dirty="0"/>
              <a:t>İnsan: </a:t>
            </a:r>
            <a:r>
              <a:rPr lang="tr-TR" dirty="0"/>
              <a:t>Hayat boyu öğretmeyi hedefleyen, analitik düşünen, mükemmeliyet kültürünü benimsemiş, alanında yetkin, girişimci, sorgulayan, yenilikçi, farklı bakabilen, donanımlı, özgüvene sahip, kendi bilgi ve becerisini ifade edebilen, kendi alanında seçkin insanlar barındıran ve yetiştiren, </a:t>
            </a:r>
          </a:p>
          <a:p>
            <a:r>
              <a:rPr lang="tr-TR" b="1" dirty="0" smtClean="0"/>
              <a:t>Uygulama</a:t>
            </a:r>
            <a:r>
              <a:rPr lang="tr-TR" b="1" dirty="0"/>
              <a:t>: </a:t>
            </a:r>
            <a:r>
              <a:rPr lang="tr-TR" dirty="0"/>
              <a:t>Dünya çapında projeler, sanatsal ürünler, </a:t>
            </a:r>
            <a:r>
              <a:rPr lang="tr-TR" dirty="0" err="1"/>
              <a:t>disiplinlerarası</a:t>
            </a:r>
            <a:r>
              <a:rPr lang="tr-TR" dirty="0"/>
              <a:t> çalışmalar, bilimsel çözümler üreten, </a:t>
            </a:r>
            <a:r>
              <a:rPr lang="tr-TR" dirty="0" err="1"/>
              <a:t>inovasyonlar</a:t>
            </a:r>
            <a:r>
              <a:rPr lang="tr-TR" dirty="0"/>
              <a:t>, projeler üreten ve uygulayan bir üniversite olmak. </a:t>
            </a:r>
          </a:p>
          <a:p>
            <a:r>
              <a:rPr lang="tr-TR" b="1" dirty="0"/>
              <a:t>Vizyon: Yön veren, tercih edilen, prestijli, dünya üniversitesi olmak </a:t>
            </a:r>
            <a:endParaRPr lang="tr-TR" dirty="0"/>
          </a:p>
          <a:p>
            <a:r>
              <a:rPr lang="tr-TR" b="1" dirty="0" smtClean="0"/>
              <a:t>Yön </a:t>
            </a:r>
            <a:r>
              <a:rPr lang="tr-TR" b="1" dirty="0"/>
              <a:t>Veren: </a:t>
            </a:r>
            <a:r>
              <a:rPr lang="tr-TR" dirty="0"/>
              <a:t>Topluma, bilime ve insanlara yön veren, gündem oluşturan, </a:t>
            </a:r>
          </a:p>
          <a:p>
            <a:r>
              <a:rPr lang="tr-TR" b="1" dirty="0" smtClean="0"/>
              <a:t>Tercih </a:t>
            </a:r>
            <a:r>
              <a:rPr lang="tr-TR" b="1" dirty="0"/>
              <a:t>Edilen: </a:t>
            </a:r>
            <a:r>
              <a:rPr lang="tr-TR" dirty="0"/>
              <a:t>Öğrencilerin, öğretim elemanlarının ve çalışma dünyasının tercih ettiği, </a:t>
            </a:r>
          </a:p>
          <a:p>
            <a:r>
              <a:rPr lang="tr-TR" b="1" dirty="0" smtClean="0"/>
              <a:t>Prestijli</a:t>
            </a:r>
            <a:r>
              <a:rPr lang="tr-TR" b="1" dirty="0"/>
              <a:t>: </a:t>
            </a:r>
            <a:r>
              <a:rPr lang="tr-TR" dirty="0"/>
              <a:t>Saygın, bilimsellikle öne çıkan, ilk sıralarda yer alan, geçmişinden güç alan, </a:t>
            </a:r>
          </a:p>
          <a:p>
            <a:r>
              <a:rPr lang="tr-TR" b="1" dirty="0" smtClean="0"/>
              <a:t>Dünya </a:t>
            </a:r>
            <a:r>
              <a:rPr lang="tr-TR" b="1" dirty="0"/>
              <a:t>Üniversitesi: </a:t>
            </a:r>
            <a:r>
              <a:rPr lang="tr-TR" dirty="0"/>
              <a:t>Uluslararası düzeyde eğitim veren ve bilim üreten </a:t>
            </a:r>
          </a:p>
          <a:p>
            <a:pPr marL="0" indent="0">
              <a:buNone/>
            </a:pPr>
            <a:endParaRPr lang="tr-TR" dirty="0"/>
          </a:p>
        </p:txBody>
      </p:sp>
    </p:spTree>
    <p:extLst>
      <p:ext uri="{BB962C8B-B14F-4D97-AF65-F5344CB8AC3E}">
        <p14:creationId xmlns:p14="http://schemas.microsoft.com/office/powerpoint/2010/main" val="42221818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i="1" dirty="0"/>
              <a:t>Şehzade Köşkü </a:t>
            </a:r>
            <a:endParaRPr lang="tr-TR"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264506" y="1935163"/>
            <a:ext cx="6614988" cy="438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05025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39552" y="1340768"/>
            <a:ext cx="8229600" cy="4389120"/>
          </a:xfrm>
        </p:spPr>
        <p:txBody>
          <a:bodyPr>
            <a:normAutofit fontScale="92500" lnSpcReduction="20000"/>
          </a:bodyPr>
          <a:lstStyle/>
          <a:p>
            <a:r>
              <a:rPr lang="sv-SE" b="1" dirty="0"/>
              <a:t>Yıldız Teknik Üniversitesi Dönemi (1992- ) </a:t>
            </a:r>
            <a:endParaRPr lang="sv-SE" dirty="0"/>
          </a:p>
          <a:p>
            <a:r>
              <a:rPr lang="tr-TR" dirty="0"/>
              <a:t>03 Temmuz 1992 tarih ve 3837 sayılı yasayla üniversitemiz Yıldız Teknik Üniversitesi adını almış; Mühendislik Fakültesi dört fakülteye ayrılarak, Elektrik-Elektronik, İnşaat, Makine ve Kimya-</a:t>
            </a:r>
            <a:r>
              <a:rPr lang="tr-TR" dirty="0" err="1"/>
              <a:t>Metalurji</a:t>
            </a:r>
            <a:r>
              <a:rPr lang="tr-TR" dirty="0"/>
              <a:t> Fakülteleri olarak yeniden yapılandırılmış, ayrıca İktisadi ve İdari Bilimler Fakültesi’ni bünyesine eklemiştir. Kocaeli Mühendislik Fakültesi ile Kocaeli Meslek Yüksekokulu üniversitemizden ayrılarak Kocaeli Üniversitesi adı altında yeniden yapılandırılmıştır. </a:t>
            </a:r>
          </a:p>
          <a:p>
            <a:r>
              <a:rPr lang="tr-TR" dirty="0"/>
              <a:t>Günümüzde üniversitemiz 10 Fakülte, 2 Enstitü, 2 Meslek Yüksekokulu, Yabancı Diller Yüksekokulu ve 35000’i aşan öğrencisi ile eğitim-öğretimini sürdürmektedir. </a:t>
            </a:r>
          </a:p>
        </p:txBody>
      </p:sp>
    </p:spTree>
    <p:extLst>
      <p:ext uri="{BB962C8B-B14F-4D97-AF65-F5344CB8AC3E}">
        <p14:creationId xmlns:p14="http://schemas.microsoft.com/office/powerpoint/2010/main" val="35789777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764704"/>
            <a:ext cx="8496944" cy="1575048"/>
          </a:xfrm>
        </p:spPr>
        <p:txBody>
          <a:bodyPr>
            <a:normAutofit/>
          </a:bodyPr>
          <a:lstStyle/>
          <a:p>
            <a:r>
              <a:rPr lang="tr-TR" sz="3200" b="1" i="1" dirty="0"/>
              <a:t>Geçmiş yıllara ait YTÜ fotoğraf arşivinden Yerleşke ve Atölye görünümleri. </a:t>
            </a:r>
            <a:endParaRPr lang="tr-TR" sz="3200"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3068960"/>
            <a:ext cx="2750336" cy="1975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2924944"/>
            <a:ext cx="3051820" cy="2273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926" y="3068960"/>
            <a:ext cx="2710049" cy="1757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41850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476672"/>
            <a:ext cx="3999593" cy="2958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264" y="476672"/>
            <a:ext cx="3941300" cy="2902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3575403"/>
            <a:ext cx="3960440" cy="2663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2987824" y="6238695"/>
            <a:ext cx="2957284" cy="369332"/>
          </a:xfrm>
          <a:prstGeom prst="rect">
            <a:avLst/>
          </a:prstGeom>
        </p:spPr>
        <p:txBody>
          <a:bodyPr wrap="none">
            <a:spAutoFit/>
          </a:bodyPr>
          <a:lstStyle/>
          <a:p>
            <a:r>
              <a:rPr lang="tr-TR" b="1" i="1" dirty="0"/>
              <a:t>Günümüzde YTÜ Yerleşkeleri </a:t>
            </a:r>
            <a:endParaRPr lang="tr-TR" dirty="0"/>
          </a:p>
        </p:txBody>
      </p:sp>
    </p:spTree>
    <p:extLst>
      <p:ext uri="{BB962C8B-B14F-4D97-AF65-F5344CB8AC3E}">
        <p14:creationId xmlns:p14="http://schemas.microsoft.com/office/powerpoint/2010/main" val="1982543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11560" y="620688"/>
            <a:ext cx="8229600" cy="1282154"/>
          </a:xfrm>
        </p:spPr>
        <p:txBody>
          <a:bodyPr>
            <a:normAutofit fontScale="90000"/>
          </a:bodyPr>
          <a:lstStyle/>
          <a:p>
            <a:r>
              <a:rPr lang="tr-TR" sz="2000" b="1" dirty="0"/>
              <a:t>KURULUŞ VE YERLEŞİM </a:t>
            </a:r>
            <a:r>
              <a:rPr lang="tr-TR" sz="2000" dirty="0"/>
              <a:t/>
            </a:r>
            <a:br>
              <a:rPr lang="tr-TR" sz="2000" dirty="0"/>
            </a:br>
            <a:r>
              <a:rPr lang="tr-TR" sz="2000" dirty="0"/>
              <a:t>Üniversitemiz Yıldız Merkez, </a:t>
            </a:r>
            <a:r>
              <a:rPr lang="tr-TR" sz="2000" dirty="0" err="1" smtClean="0"/>
              <a:t>Davutpaşa</a:t>
            </a:r>
            <a:r>
              <a:rPr lang="tr-TR" sz="2000" dirty="0"/>
              <a:t>,</a:t>
            </a:r>
            <a:r>
              <a:rPr lang="tr-TR" sz="2000" dirty="0" smtClean="0"/>
              <a:t> </a:t>
            </a:r>
            <a:r>
              <a:rPr lang="tr-TR" sz="2000" dirty="0"/>
              <a:t>Maslak (Ayazağa</a:t>
            </a:r>
            <a:r>
              <a:rPr lang="tr-TR" sz="2000" dirty="0" smtClean="0"/>
              <a:t>) ve Gaziosmanpaşa  </a:t>
            </a:r>
            <a:r>
              <a:rPr lang="tr-TR" sz="2000" dirty="0"/>
              <a:t>olmak </a:t>
            </a:r>
            <a:r>
              <a:rPr lang="tr-TR" sz="2000"/>
              <a:t>üzere </a:t>
            </a:r>
            <a:r>
              <a:rPr lang="tr-TR" sz="2000" smtClean="0"/>
              <a:t> </a:t>
            </a:r>
            <a:r>
              <a:rPr lang="tr-TR" sz="2000" smtClean="0"/>
              <a:t>4 </a:t>
            </a:r>
            <a:r>
              <a:rPr lang="tr-TR" sz="1800" smtClean="0"/>
              <a:t>yerleşkeye </a:t>
            </a:r>
            <a:r>
              <a:rPr lang="tr-TR" sz="1800" dirty="0"/>
              <a:t>sahiptir. </a:t>
            </a:r>
            <a:r>
              <a:rPr lang="tr-TR" sz="1800" dirty="0" smtClean="0"/>
              <a:t/>
            </a:r>
            <a:br>
              <a:rPr lang="tr-TR" sz="1800" dirty="0" smtClean="0"/>
            </a:br>
            <a:r>
              <a:rPr lang="tr-TR" sz="1800" dirty="0" smtClean="0"/>
              <a:t/>
            </a:r>
            <a:br>
              <a:rPr lang="tr-TR" sz="1800" dirty="0" smtClean="0"/>
            </a:br>
            <a:r>
              <a:rPr lang="tr-TR" sz="1600" b="1" i="1" dirty="0"/>
              <a:t>Yıldız Yerleşkesi Görünümü </a:t>
            </a:r>
            <a:endParaRPr lang="tr-TR" sz="1800"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314258" y="1935163"/>
            <a:ext cx="6515484" cy="438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3180401" y="3244334"/>
            <a:ext cx="2783198" cy="369332"/>
          </a:xfrm>
          <a:prstGeom prst="rect">
            <a:avLst/>
          </a:prstGeom>
        </p:spPr>
        <p:txBody>
          <a:bodyPr wrap="none">
            <a:spAutoFit/>
          </a:bodyPr>
          <a:lstStyle/>
          <a:p>
            <a:r>
              <a:rPr lang="tr-TR" b="1" i="1" dirty="0"/>
              <a:t>Yıldız Yerleşkesi Görünümü </a:t>
            </a:r>
            <a:endParaRPr lang="tr-TR" dirty="0"/>
          </a:p>
        </p:txBody>
      </p:sp>
    </p:spTree>
    <p:extLst>
      <p:ext uri="{BB962C8B-B14F-4D97-AF65-F5344CB8AC3E}">
        <p14:creationId xmlns:p14="http://schemas.microsoft.com/office/powerpoint/2010/main" val="193061474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kış">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194</TotalTime>
  <Words>1560</Words>
  <Application>Microsoft Office PowerPoint</Application>
  <PresentationFormat>Ekran Gösterisi (4:3)</PresentationFormat>
  <Paragraphs>737</Paragraphs>
  <Slides>37</Slides>
  <Notes>0</Notes>
  <HiddenSlides>0</HiddenSlides>
  <MMClips>0</MMClips>
  <ScaleCrop>false</ScaleCrop>
  <HeadingPairs>
    <vt:vector size="4" baseType="variant">
      <vt:variant>
        <vt:lpstr>Tema</vt:lpstr>
      </vt:variant>
      <vt:variant>
        <vt:i4>1</vt:i4>
      </vt:variant>
      <vt:variant>
        <vt:lpstr>Slayt Başlıkları</vt:lpstr>
      </vt:variant>
      <vt:variant>
        <vt:i4>37</vt:i4>
      </vt:variant>
    </vt:vector>
  </HeadingPairs>
  <TitlesOfParts>
    <vt:vector size="38" baseType="lpstr">
      <vt:lpstr>Akış</vt:lpstr>
      <vt:lpstr>PowerPoint Sunusu</vt:lpstr>
      <vt:lpstr>Prof. Dr. İsmail YÜKSEK  REKTÖR </vt:lpstr>
      <vt:lpstr>Rektörlük Binası </vt:lpstr>
      <vt:lpstr>PowerPoint Sunusu</vt:lpstr>
      <vt:lpstr>Şehzade Köşkü </vt:lpstr>
      <vt:lpstr>PowerPoint Sunusu</vt:lpstr>
      <vt:lpstr>Geçmiş yıllara ait YTÜ fotoğraf arşivinden Yerleşke ve Atölye görünümleri. </vt:lpstr>
      <vt:lpstr>PowerPoint Sunusu</vt:lpstr>
      <vt:lpstr>KURULUŞ VE YERLEŞİM  Üniversitemiz Yıldız Merkez, Davutpaşa, Maslak (Ayazağa) ve Gaziosmanpaşa  olmak üzere  4 yerleşkeye sahiptir.   Yıldız Yerleşkesi Görünümü </vt:lpstr>
      <vt:lpstr>Davutpaşa Yerleşkesi Görünümü </vt:lpstr>
      <vt:lpstr>PowerPoint Sunusu</vt:lpstr>
      <vt:lpstr>Yıldız Makine Fakültesi</vt:lpstr>
      <vt:lpstr>PowerPoint Sunusu</vt:lpstr>
      <vt:lpstr>PowerPoint Sunusu</vt:lpstr>
      <vt:lpstr>PowerPoint Sunusu</vt:lpstr>
      <vt:lpstr>Makine Teknolojileri Kulübü (YTU Racing ) </vt:lpstr>
      <vt:lpstr>PowerPoint Sunusu</vt:lpstr>
      <vt:lpstr>PowerPoint Sunusu</vt:lpstr>
      <vt:lpstr>PowerPoint Sunusu</vt:lpstr>
      <vt:lpstr>PowerPoint Sunusu</vt:lpstr>
      <vt:lpstr>Açık ve Kapalı Spor Alanları</vt:lpstr>
      <vt:lpstr>PowerPoint Sunusu</vt:lpstr>
      <vt:lpstr>PowerPoint Sunusu</vt:lpstr>
      <vt:lpstr>PowerPoint Sunusu</vt:lpstr>
      <vt:lpstr>PowerPoint Sunusu</vt:lpstr>
      <vt:lpstr>PowerPoint Sunusu</vt:lpstr>
      <vt:lpstr>PowerPoint Sunusu</vt:lpstr>
      <vt:lpstr>PowerPoint Sunusu</vt:lpstr>
      <vt:lpstr>Tarihi ve Modern yapıların bir arada bulunduğu Davutpaşa Kampüsünden Görünümler </vt:lpstr>
      <vt:lpstr>PowerPoint Sunusu</vt:lpstr>
      <vt:lpstr>PowerPoint Sunusu</vt:lpstr>
      <vt:lpstr>PowerPoint Sunusu</vt:lpstr>
      <vt:lpstr>PowerPoint Sunusu</vt:lpstr>
      <vt:lpstr>Üniversitemizden Bir Kış Görüntüsü</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Supervisor</dc:creator>
  <cp:lastModifiedBy>Supervisor</cp:lastModifiedBy>
  <cp:revision>87</cp:revision>
  <dcterms:created xsi:type="dcterms:W3CDTF">2016-04-05T07:16:00Z</dcterms:created>
  <dcterms:modified xsi:type="dcterms:W3CDTF">2016-04-25T06:58:41Z</dcterms:modified>
</cp:coreProperties>
</file>